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8"/>
  </p:notesMasterIdLst>
  <p:sldIdLst>
    <p:sldId id="264" r:id="rId5"/>
    <p:sldId id="353" r:id="rId6"/>
    <p:sldId id="323" r:id="rId7"/>
    <p:sldId id="324" r:id="rId8"/>
    <p:sldId id="325" r:id="rId9"/>
    <p:sldId id="326" r:id="rId10"/>
    <p:sldId id="334" r:id="rId11"/>
    <p:sldId id="314" r:id="rId12"/>
    <p:sldId id="318" r:id="rId13"/>
    <p:sldId id="327" r:id="rId14"/>
    <p:sldId id="328" r:id="rId15"/>
    <p:sldId id="329" r:id="rId16"/>
    <p:sldId id="330" r:id="rId17"/>
    <p:sldId id="331" r:id="rId18"/>
    <p:sldId id="332" r:id="rId19"/>
    <p:sldId id="313" r:id="rId20"/>
    <p:sldId id="319" r:id="rId21"/>
    <p:sldId id="333" r:id="rId22"/>
    <p:sldId id="335" r:id="rId23"/>
    <p:sldId id="336" r:id="rId24"/>
    <p:sldId id="337" r:id="rId25"/>
    <p:sldId id="338" r:id="rId26"/>
    <p:sldId id="339" r:id="rId27"/>
    <p:sldId id="316" r:id="rId28"/>
    <p:sldId id="320" r:id="rId29"/>
    <p:sldId id="340" r:id="rId30"/>
    <p:sldId id="341" r:id="rId31"/>
    <p:sldId id="342" r:id="rId32"/>
    <p:sldId id="343" r:id="rId33"/>
    <p:sldId id="344" r:id="rId34"/>
    <p:sldId id="345" r:id="rId35"/>
    <p:sldId id="315" r:id="rId36"/>
    <p:sldId id="321" r:id="rId37"/>
    <p:sldId id="346" r:id="rId38"/>
    <p:sldId id="347" r:id="rId39"/>
    <p:sldId id="348" r:id="rId40"/>
    <p:sldId id="349" r:id="rId41"/>
    <p:sldId id="350" r:id="rId42"/>
    <p:sldId id="351" r:id="rId43"/>
    <p:sldId id="317" r:id="rId44"/>
    <p:sldId id="322" r:id="rId45"/>
    <p:sldId id="352" r:id="rId46"/>
    <p:sldId id="35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713A0C-B03E-45AA-A101-5A72BE396B2C}" v="148" dt="2023-05-20T06:12:50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ki\Downloads\Bosch%20Project%20files\Bosch%20Project%20files\Multivariant%20Final%20Forecasts\Summary%20of%20sales%20of%20all%20secto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ki\Downloads\Bosch%20Project%20files\Bosch%20Project%20files\Multivariant%20Final%20Forecasts\Summary%20of%20sales%20of%20all%20sector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ki\Downloads\Bosch%20Project%20files\Bosch%20Project%20files\Multivariant%20Final%20Forecasts\Summary%20of%20sales%20of%20all%20sector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ki\Downloads\Bosch%20Project%20files\Bosch%20Project%20files\Multivariant%20Final%20Forecasts\Summary%20of%20sales%20of%20all%20sector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ki\Downloads\Bosch%20Project%20files\Bosch%20Project%20files\Multivariant%20Final%20Forecasts\Summary%20of%20sales%20of%20all%20sector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ki\Downloads\Bosch%20Project%20files\Bosch%20Project%20files\Multivariant%20Final%20Forecasts\Summary%20of%20sales%20of%20all%20sector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ki\Downloads\Bosch%20Project%20files\Bosch%20Project%20files\Multivariant%20Final%20Forecasts\Summary%20of%20sales%20of%20all%20sector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ki\Downloads\Bosch%20Project%20files\Bosch%20Project%20files\Multivariant%20Final%20Forecasts\Summary%20of%20sales%20of%20all%20sector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ki\Downloads\Bosch%20Project%20files\Bosch%20Project%20files\Multivariant%20Final%20Forecasts\Summary%20of%20sales%20of%20all%20sector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PC Sales Forecast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PC</c:v>
                </c:pt>
              </c:strCache>
            </c:strRef>
          </c:tx>
          <c:spPr>
            <a:ln w="34925" cap="rnd">
              <a:solidFill>
                <a:schemeClr val="dk1">
                  <a:tint val="885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dk1">
                    <a:tint val="885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Sheet1!$B$4:$B$27</c:f>
              <c:numCache>
                <c:formatCode>mmm\-yy</c:formatCode>
                <c:ptCount val="24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</c:numCache>
            </c:numRef>
          </c:cat>
          <c:val>
            <c:numRef>
              <c:f>Sheet1!$C$4:$C$27</c:f>
              <c:numCache>
                <c:formatCode>0</c:formatCode>
                <c:ptCount val="24"/>
                <c:pt idx="0">
                  <c:v>393241.46220000001</c:v>
                </c:pt>
                <c:pt idx="1">
                  <c:v>375583.51089999999</c:v>
                </c:pt>
                <c:pt idx="2">
                  <c:v>379127.51010000001</c:v>
                </c:pt>
                <c:pt idx="3">
                  <c:v>275298.91529999999</c:v>
                </c:pt>
                <c:pt idx="4">
                  <c:v>273194.64840000001</c:v>
                </c:pt>
                <c:pt idx="5">
                  <c:v>323683.98119999998</c:v>
                </c:pt>
                <c:pt idx="6">
                  <c:v>317885.8027</c:v>
                </c:pt>
                <c:pt idx="7">
                  <c:v>328569.59129999997</c:v>
                </c:pt>
                <c:pt idx="8">
                  <c:v>347579.47529999999</c:v>
                </c:pt>
                <c:pt idx="9">
                  <c:v>385071.17300000001</c:v>
                </c:pt>
                <c:pt idx="10">
                  <c:v>330967.74859999999</c:v>
                </c:pt>
                <c:pt idx="11">
                  <c:v>327790.65899999999</c:v>
                </c:pt>
                <c:pt idx="12">
                  <c:v>348887.33260000002</c:v>
                </c:pt>
                <c:pt idx="13">
                  <c:v>344615.1323</c:v>
                </c:pt>
                <c:pt idx="14">
                  <c:v>354723.02120000002</c:v>
                </c:pt>
                <c:pt idx="15">
                  <c:v>237342.8769</c:v>
                </c:pt>
                <c:pt idx="16">
                  <c:v>226625.75510000001</c:v>
                </c:pt>
                <c:pt idx="17">
                  <c:v>263499.24859999999</c:v>
                </c:pt>
                <c:pt idx="18">
                  <c:v>311214.94910000003</c:v>
                </c:pt>
                <c:pt idx="19">
                  <c:v>313698.7512</c:v>
                </c:pt>
                <c:pt idx="20">
                  <c:v>334431.15700000001</c:v>
                </c:pt>
                <c:pt idx="21">
                  <c:v>347560.52269999997</c:v>
                </c:pt>
                <c:pt idx="22">
                  <c:v>328861.04399999999</c:v>
                </c:pt>
                <c:pt idx="23">
                  <c:v>321656.82610000001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EA-4528-9365-777D8276D56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80707247"/>
        <c:axId val="1480707727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Sheet1!$D$3</c15:sqref>
                        </c15:formulaRef>
                      </c:ext>
                    </c:extLst>
                    <c:strCache>
                      <c:ptCount val="1"/>
                      <c:pt idx="0">
                        <c:v>LCV</c:v>
                      </c:pt>
                    </c:strCache>
                  </c:strRef>
                </c:tx>
                <c:spPr>
                  <a:ln w="34925" cap="rnd">
                    <a:solidFill>
                      <a:schemeClr val="dk1">
                        <a:tint val="55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Sheet1!$B$4:$B$27</c15:sqref>
                        </c15:formulaRef>
                      </c:ext>
                    </c:extLst>
                    <c:numCache>
                      <c:formatCode>mmm\-yy</c:formatCode>
                      <c:ptCount val="24"/>
                      <c:pt idx="0">
                        <c:v>44927</c:v>
                      </c:pt>
                      <c:pt idx="1">
                        <c:v>44958</c:v>
                      </c:pt>
                      <c:pt idx="2">
                        <c:v>44986</c:v>
                      </c:pt>
                      <c:pt idx="3">
                        <c:v>45017</c:v>
                      </c:pt>
                      <c:pt idx="4">
                        <c:v>45047</c:v>
                      </c:pt>
                      <c:pt idx="5">
                        <c:v>45078</c:v>
                      </c:pt>
                      <c:pt idx="6">
                        <c:v>45108</c:v>
                      </c:pt>
                      <c:pt idx="7">
                        <c:v>45139</c:v>
                      </c:pt>
                      <c:pt idx="8">
                        <c:v>45170</c:v>
                      </c:pt>
                      <c:pt idx="9">
                        <c:v>45200</c:v>
                      </c:pt>
                      <c:pt idx="10">
                        <c:v>45231</c:v>
                      </c:pt>
                      <c:pt idx="11">
                        <c:v>45261</c:v>
                      </c:pt>
                      <c:pt idx="12">
                        <c:v>45292</c:v>
                      </c:pt>
                      <c:pt idx="13">
                        <c:v>45323</c:v>
                      </c:pt>
                      <c:pt idx="14">
                        <c:v>45352</c:v>
                      </c:pt>
                      <c:pt idx="15">
                        <c:v>45383</c:v>
                      </c:pt>
                      <c:pt idx="16">
                        <c:v>45413</c:v>
                      </c:pt>
                      <c:pt idx="17">
                        <c:v>45444</c:v>
                      </c:pt>
                      <c:pt idx="18">
                        <c:v>45474</c:v>
                      </c:pt>
                      <c:pt idx="19">
                        <c:v>45505</c:v>
                      </c:pt>
                      <c:pt idx="20">
                        <c:v>45536</c:v>
                      </c:pt>
                      <c:pt idx="21">
                        <c:v>45566</c:v>
                      </c:pt>
                      <c:pt idx="22">
                        <c:v>45597</c:v>
                      </c:pt>
                      <c:pt idx="23">
                        <c:v>45627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Sheet1!$D$4:$D$27</c15:sqref>
                        </c15:formulaRef>
                      </c:ext>
                    </c:extLst>
                    <c:numCache>
                      <c:formatCode>0</c:formatCode>
                      <c:ptCount val="24"/>
                      <c:pt idx="0">
                        <c:v>62149.815300000002</c:v>
                      </c:pt>
                      <c:pt idx="1">
                        <c:v>60458.852400000003</c:v>
                      </c:pt>
                      <c:pt idx="2">
                        <c:v>62408.641600000003</c:v>
                      </c:pt>
                      <c:pt idx="3">
                        <c:v>38162.476900000001</c:v>
                      </c:pt>
                      <c:pt idx="4">
                        <c:v>41613.112200000003</c:v>
                      </c:pt>
                      <c:pt idx="5">
                        <c:v>52302.406799999997</c:v>
                      </c:pt>
                      <c:pt idx="6">
                        <c:v>51825.616099999999</c:v>
                      </c:pt>
                      <c:pt idx="7">
                        <c:v>54133.955800000003</c:v>
                      </c:pt>
                      <c:pt idx="8">
                        <c:v>59535.276400000002</c:v>
                      </c:pt>
                      <c:pt idx="9">
                        <c:v>62074.981699999997</c:v>
                      </c:pt>
                      <c:pt idx="10">
                        <c:v>56478.729700000004</c:v>
                      </c:pt>
                      <c:pt idx="11">
                        <c:v>59896.887600000002</c:v>
                      </c:pt>
                      <c:pt idx="12">
                        <c:v>61880.871299999999</c:v>
                      </c:pt>
                      <c:pt idx="13">
                        <c:v>61688.300199999998</c:v>
                      </c:pt>
                      <c:pt idx="14">
                        <c:v>66343.031400000007</c:v>
                      </c:pt>
                      <c:pt idx="15">
                        <c:v>43788.470500000003</c:v>
                      </c:pt>
                      <c:pt idx="16">
                        <c:v>43658.7863</c:v>
                      </c:pt>
                      <c:pt idx="17">
                        <c:v>51125.039400000001</c:v>
                      </c:pt>
                      <c:pt idx="18">
                        <c:v>56498.038999999997</c:v>
                      </c:pt>
                      <c:pt idx="19">
                        <c:v>57045.770799999998</c:v>
                      </c:pt>
                      <c:pt idx="20">
                        <c:v>61986.325900000003</c:v>
                      </c:pt>
                      <c:pt idx="21">
                        <c:v>61923.069199999998</c:v>
                      </c:pt>
                      <c:pt idx="22">
                        <c:v>60200.937599999997</c:v>
                      </c:pt>
                      <c:pt idx="23">
                        <c:v>62667.782899999998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5EA-4528-9365-777D8276D561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Sheet1!$E$3</c15:sqref>
                        </c15:formulaRef>
                      </c:ext>
                    </c:extLst>
                    <c:strCache>
                      <c:ptCount val="1"/>
                      <c:pt idx="0">
                        <c:v>HCV</c:v>
                      </c:pt>
                    </c:strCache>
                  </c:strRef>
                </c:tx>
                <c:spPr>
                  <a:ln w="34925" cap="rnd">
                    <a:solidFill>
                      <a:schemeClr val="dk1">
                        <a:tint val="75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Sheet1!$B$4:$B$27</c15:sqref>
                        </c15:formulaRef>
                      </c:ext>
                    </c:extLst>
                    <c:numCache>
                      <c:formatCode>mmm\-yy</c:formatCode>
                      <c:ptCount val="24"/>
                      <c:pt idx="0">
                        <c:v>44927</c:v>
                      </c:pt>
                      <c:pt idx="1">
                        <c:v>44958</c:v>
                      </c:pt>
                      <c:pt idx="2">
                        <c:v>44986</c:v>
                      </c:pt>
                      <c:pt idx="3">
                        <c:v>45017</c:v>
                      </c:pt>
                      <c:pt idx="4">
                        <c:v>45047</c:v>
                      </c:pt>
                      <c:pt idx="5">
                        <c:v>45078</c:v>
                      </c:pt>
                      <c:pt idx="6">
                        <c:v>45108</c:v>
                      </c:pt>
                      <c:pt idx="7">
                        <c:v>45139</c:v>
                      </c:pt>
                      <c:pt idx="8">
                        <c:v>45170</c:v>
                      </c:pt>
                      <c:pt idx="9">
                        <c:v>45200</c:v>
                      </c:pt>
                      <c:pt idx="10">
                        <c:v>45231</c:v>
                      </c:pt>
                      <c:pt idx="11">
                        <c:v>45261</c:v>
                      </c:pt>
                      <c:pt idx="12">
                        <c:v>45292</c:v>
                      </c:pt>
                      <c:pt idx="13">
                        <c:v>45323</c:v>
                      </c:pt>
                      <c:pt idx="14">
                        <c:v>45352</c:v>
                      </c:pt>
                      <c:pt idx="15">
                        <c:v>45383</c:v>
                      </c:pt>
                      <c:pt idx="16">
                        <c:v>45413</c:v>
                      </c:pt>
                      <c:pt idx="17">
                        <c:v>45444</c:v>
                      </c:pt>
                      <c:pt idx="18">
                        <c:v>45474</c:v>
                      </c:pt>
                      <c:pt idx="19">
                        <c:v>45505</c:v>
                      </c:pt>
                      <c:pt idx="20">
                        <c:v>45536</c:v>
                      </c:pt>
                      <c:pt idx="21">
                        <c:v>45566</c:v>
                      </c:pt>
                      <c:pt idx="22">
                        <c:v>45597</c:v>
                      </c:pt>
                      <c:pt idx="23">
                        <c:v>45627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Sheet1!$E$4:$E$27</c15:sqref>
                        </c15:formulaRef>
                      </c:ext>
                    </c:extLst>
                    <c:numCache>
                      <c:formatCode>0</c:formatCode>
                      <c:ptCount val="24"/>
                      <c:pt idx="0">
                        <c:v>36582.229579999999</c:v>
                      </c:pt>
                      <c:pt idx="1">
                        <c:v>36044.082369999996</c:v>
                      </c:pt>
                      <c:pt idx="2">
                        <c:v>37661.995519999997</c:v>
                      </c:pt>
                      <c:pt idx="3">
                        <c:v>23147.768840000001</c:v>
                      </c:pt>
                      <c:pt idx="4">
                        <c:v>24612.70854</c:v>
                      </c:pt>
                      <c:pt idx="5">
                        <c:v>31419.932420000001</c:v>
                      </c:pt>
                      <c:pt idx="6">
                        <c:v>30761.065330000001</c:v>
                      </c:pt>
                      <c:pt idx="7">
                        <c:v>31540.738389999999</c:v>
                      </c:pt>
                      <c:pt idx="8">
                        <c:v>35379.50361</c:v>
                      </c:pt>
                      <c:pt idx="9">
                        <c:v>42725.049330000002</c:v>
                      </c:pt>
                      <c:pt idx="10">
                        <c:v>35051.869169999998</c:v>
                      </c:pt>
                      <c:pt idx="11">
                        <c:v>36975.222320000001</c:v>
                      </c:pt>
                      <c:pt idx="12">
                        <c:v>38285.29795</c:v>
                      </c:pt>
                      <c:pt idx="13">
                        <c:v>38247.667659999999</c:v>
                      </c:pt>
                      <c:pt idx="14">
                        <c:v>43214.256909999996</c:v>
                      </c:pt>
                      <c:pt idx="15">
                        <c:v>29361.157670000001</c:v>
                      </c:pt>
                      <c:pt idx="16">
                        <c:v>28464.19398</c:v>
                      </c:pt>
                      <c:pt idx="17">
                        <c:v>33846.649570000001</c:v>
                      </c:pt>
                      <c:pt idx="18">
                        <c:v>37358.608890000003</c:v>
                      </c:pt>
                      <c:pt idx="19">
                        <c:v>37494.47251</c:v>
                      </c:pt>
                      <c:pt idx="20">
                        <c:v>40694.521249999998</c:v>
                      </c:pt>
                      <c:pt idx="21">
                        <c:v>41537.494149999999</c:v>
                      </c:pt>
                      <c:pt idx="22">
                        <c:v>39788.689980000003</c:v>
                      </c:pt>
                      <c:pt idx="23">
                        <c:v>41284.819360000001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5EA-4528-9365-777D8276D561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Sheet1!$F$3</c15:sqref>
                        </c15:formulaRef>
                      </c:ext>
                    </c:extLst>
                    <c:strCache>
                      <c:ptCount val="1"/>
                      <c:pt idx="0">
                        <c:v>2W</c:v>
                      </c:pt>
                    </c:strCache>
                  </c:strRef>
                </c:tx>
                <c:spPr>
                  <a:ln w="34925" cap="rnd">
                    <a:solidFill>
                      <a:schemeClr val="dk1">
                        <a:tint val="985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Sheet1!$B$4:$B$27</c15:sqref>
                        </c15:formulaRef>
                      </c:ext>
                    </c:extLst>
                    <c:numCache>
                      <c:formatCode>mmm\-yy</c:formatCode>
                      <c:ptCount val="24"/>
                      <c:pt idx="0">
                        <c:v>44927</c:v>
                      </c:pt>
                      <c:pt idx="1">
                        <c:v>44958</c:v>
                      </c:pt>
                      <c:pt idx="2">
                        <c:v>44986</c:v>
                      </c:pt>
                      <c:pt idx="3">
                        <c:v>45017</c:v>
                      </c:pt>
                      <c:pt idx="4">
                        <c:v>45047</c:v>
                      </c:pt>
                      <c:pt idx="5">
                        <c:v>45078</c:v>
                      </c:pt>
                      <c:pt idx="6">
                        <c:v>45108</c:v>
                      </c:pt>
                      <c:pt idx="7">
                        <c:v>45139</c:v>
                      </c:pt>
                      <c:pt idx="8">
                        <c:v>45170</c:v>
                      </c:pt>
                      <c:pt idx="9">
                        <c:v>45200</c:v>
                      </c:pt>
                      <c:pt idx="10">
                        <c:v>45231</c:v>
                      </c:pt>
                      <c:pt idx="11">
                        <c:v>45261</c:v>
                      </c:pt>
                      <c:pt idx="12">
                        <c:v>45292</c:v>
                      </c:pt>
                      <c:pt idx="13">
                        <c:v>45323</c:v>
                      </c:pt>
                      <c:pt idx="14">
                        <c:v>45352</c:v>
                      </c:pt>
                      <c:pt idx="15">
                        <c:v>45383</c:v>
                      </c:pt>
                      <c:pt idx="16">
                        <c:v>45413</c:v>
                      </c:pt>
                      <c:pt idx="17">
                        <c:v>45444</c:v>
                      </c:pt>
                      <c:pt idx="18">
                        <c:v>45474</c:v>
                      </c:pt>
                      <c:pt idx="19">
                        <c:v>45505</c:v>
                      </c:pt>
                      <c:pt idx="20">
                        <c:v>45536</c:v>
                      </c:pt>
                      <c:pt idx="21">
                        <c:v>45566</c:v>
                      </c:pt>
                      <c:pt idx="22">
                        <c:v>45597</c:v>
                      </c:pt>
                      <c:pt idx="23">
                        <c:v>45627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Sheet1!$F$4:$F$27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1993856.1540000001</c:v>
                      </c:pt>
                      <c:pt idx="1">
                        <c:v>1918601.0290000001</c:v>
                      </c:pt>
                      <c:pt idx="2">
                        <c:v>1993261.0220000001</c:v>
                      </c:pt>
                      <c:pt idx="3">
                        <c:v>1178304.4790000001</c:v>
                      </c:pt>
                      <c:pt idx="4">
                        <c:v>1344326.2</c:v>
                      </c:pt>
                      <c:pt idx="5">
                        <c:v>1705349.794</c:v>
                      </c:pt>
                      <c:pt idx="6">
                        <c:v>1757628.4129999999</c:v>
                      </c:pt>
                      <c:pt idx="7">
                        <c:v>1837524.277</c:v>
                      </c:pt>
                      <c:pt idx="8">
                        <c:v>2032642.149</c:v>
                      </c:pt>
                      <c:pt idx="9">
                        <c:v>2228424.1090000002</c:v>
                      </c:pt>
                      <c:pt idx="10">
                        <c:v>1921647.2520000001</c:v>
                      </c:pt>
                      <c:pt idx="11">
                        <c:v>1997391.983</c:v>
                      </c:pt>
                      <c:pt idx="12">
                        <c:v>2066712.6459999999</c:v>
                      </c:pt>
                      <c:pt idx="13">
                        <c:v>2055685.1229999999</c:v>
                      </c:pt>
                      <c:pt idx="14">
                        <c:v>2245556.2960000001</c:v>
                      </c:pt>
                      <c:pt idx="15">
                        <c:v>1507108.3929999999</c:v>
                      </c:pt>
                      <c:pt idx="16">
                        <c:v>1523801.352</c:v>
                      </c:pt>
                      <c:pt idx="17">
                        <c:v>1785202.3149999999</c:v>
                      </c:pt>
                      <c:pt idx="18">
                        <c:v>1987355.0989999999</c:v>
                      </c:pt>
                      <c:pt idx="19">
                        <c:v>2007307.172</c:v>
                      </c:pt>
                      <c:pt idx="20">
                        <c:v>2176229.0959999999</c:v>
                      </c:pt>
                      <c:pt idx="21">
                        <c:v>2210717.8059999999</c:v>
                      </c:pt>
                      <c:pt idx="22">
                        <c:v>2115295.9019999998</c:v>
                      </c:pt>
                      <c:pt idx="23">
                        <c:v>2160175.3489999999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5EA-4528-9365-777D8276D561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Sheet1!$G$3</c15:sqref>
                        </c15:formulaRef>
                      </c:ext>
                    </c:extLst>
                    <c:strCache>
                      <c:ptCount val="1"/>
                      <c:pt idx="0">
                        <c:v>Tractor</c:v>
                      </c:pt>
                    </c:strCache>
                  </c:strRef>
                </c:tx>
                <c:spPr>
                  <a:ln w="34925" cap="rnd">
                    <a:solidFill>
                      <a:schemeClr val="dk1">
                        <a:tint val="30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Sheet1!$B$4:$B$27</c15:sqref>
                        </c15:formulaRef>
                      </c:ext>
                    </c:extLst>
                    <c:numCache>
                      <c:formatCode>mmm\-yy</c:formatCode>
                      <c:ptCount val="24"/>
                      <c:pt idx="0">
                        <c:v>44927</c:v>
                      </c:pt>
                      <c:pt idx="1">
                        <c:v>44958</c:v>
                      </c:pt>
                      <c:pt idx="2">
                        <c:v>44986</c:v>
                      </c:pt>
                      <c:pt idx="3">
                        <c:v>45017</c:v>
                      </c:pt>
                      <c:pt idx="4">
                        <c:v>45047</c:v>
                      </c:pt>
                      <c:pt idx="5">
                        <c:v>45078</c:v>
                      </c:pt>
                      <c:pt idx="6">
                        <c:v>45108</c:v>
                      </c:pt>
                      <c:pt idx="7">
                        <c:v>45139</c:v>
                      </c:pt>
                      <c:pt idx="8">
                        <c:v>45170</c:v>
                      </c:pt>
                      <c:pt idx="9">
                        <c:v>45200</c:v>
                      </c:pt>
                      <c:pt idx="10">
                        <c:v>45231</c:v>
                      </c:pt>
                      <c:pt idx="11">
                        <c:v>45261</c:v>
                      </c:pt>
                      <c:pt idx="12">
                        <c:v>45292</c:v>
                      </c:pt>
                      <c:pt idx="13">
                        <c:v>45323</c:v>
                      </c:pt>
                      <c:pt idx="14">
                        <c:v>45352</c:v>
                      </c:pt>
                      <c:pt idx="15">
                        <c:v>45383</c:v>
                      </c:pt>
                      <c:pt idx="16">
                        <c:v>45413</c:v>
                      </c:pt>
                      <c:pt idx="17">
                        <c:v>45444</c:v>
                      </c:pt>
                      <c:pt idx="18">
                        <c:v>45474</c:v>
                      </c:pt>
                      <c:pt idx="19">
                        <c:v>45505</c:v>
                      </c:pt>
                      <c:pt idx="20">
                        <c:v>45536</c:v>
                      </c:pt>
                      <c:pt idx="21">
                        <c:v>45566</c:v>
                      </c:pt>
                      <c:pt idx="22">
                        <c:v>45597</c:v>
                      </c:pt>
                      <c:pt idx="23">
                        <c:v>45627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Sheet1!$G$4:$G$27</c15:sqref>
                        </c15:formulaRef>
                      </c:ext>
                    </c:extLst>
                    <c:numCache>
                      <c:formatCode>0</c:formatCode>
                      <c:ptCount val="24"/>
                      <c:pt idx="0">
                        <c:v>84145.16</c:v>
                      </c:pt>
                      <c:pt idx="1">
                        <c:v>82096.350000000006</c:v>
                      </c:pt>
                      <c:pt idx="2">
                        <c:v>89609.56</c:v>
                      </c:pt>
                      <c:pt idx="3">
                        <c:v>85201.919999999998</c:v>
                      </c:pt>
                      <c:pt idx="4">
                        <c:v>85235.41</c:v>
                      </c:pt>
                      <c:pt idx="5">
                        <c:v>103542.34</c:v>
                      </c:pt>
                      <c:pt idx="6">
                        <c:v>92711.63</c:v>
                      </c:pt>
                      <c:pt idx="7">
                        <c:v>93847.4</c:v>
                      </c:pt>
                      <c:pt idx="8">
                        <c:v>116037.86</c:v>
                      </c:pt>
                      <c:pt idx="9">
                        <c:v>135322.21</c:v>
                      </c:pt>
                      <c:pt idx="10">
                        <c:v>85901.41</c:v>
                      </c:pt>
                      <c:pt idx="11">
                        <c:v>77516.990000000005</c:v>
                      </c:pt>
                      <c:pt idx="12">
                        <c:v>88913.94</c:v>
                      </c:pt>
                      <c:pt idx="13">
                        <c:v>86414.91</c:v>
                      </c:pt>
                      <c:pt idx="14">
                        <c:v>93604.18</c:v>
                      </c:pt>
                      <c:pt idx="15">
                        <c:v>80815.12</c:v>
                      </c:pt>
                      <c:pt idx="16">
                        <c:v>81149.36</c:v>
                      </c:pt>
                      <c:pt idx="17">
                        <c:v>99898.84</c:v>
                      </c:pt>
                      <c:pt idx="18">
                        <c:v>97250.91</c:v>
                      </c:pt>
                      <c:pt idx="19">
                        <c:v>98363.34</c:v>
                      </c:pt>
                      <c:pt idx="20">
                        <c:v>120925.84</c:v>
                      </c:pt>
                      <c:pt idx="21">
                        <c:v>124686.96</c:v>
                      </c:pt>
                      <c:pt idx="22">
                        <c:v>90591.51</c:v>
                      </c:pt>
                      <c:pt idx="23">
                        <c:v>82071.929999999993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5EA-4528-9365-777D8276D561}"/>
                  </c:ext>
                </c:extLst>
              </c15:ser>
            </c15:filteredLineSeries>
          </c:ext>
        </c:extLst>
      </c:lineChart>
      <c:dateAx>
        <c:axId val="1480707247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707727"/>
        <c:crosses val="autoZero"/>
        <c:auto val="1"/>
        <c:lblOffset val="100"/>
        <c:baseTimeUnit val="months"/>
      </c:dateAx>
      <c:valAx>
        <c:axId val="148070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707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Tractor Sales Forecast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4"/>
          <c:order val="4"/>
          <c:tx>
            <c:strRef>
              <c:f>Sheet1!$G$3</c:f>
              <c:strCache>
                <c:ptCount val="1"/>
                <c:pt idx="0">
                  <c:v>Tractor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Sheet1!$B$4:$B$11</c:f>
              <c:numCache>
                <c:formatCode>mmm\-yy</c:formatCode>
                <c:ptCount val="8"/>
                <c:pt idx="0">
                  <c:v>44927</c:v>
                </c:pt>
                <c:pt idx="1">
                  <c:v>45017</c:v>
                </c:pt>
                <c:pt idx="2">
                  <c:v>45108</c:v>
                </c:pt>
                <c:pt idx="3">
                  <c:v>45200</c:v>
                </c:pt>
                <c:pt idx="4">
                  <c:v>45292</c:v>
                </c:pt>
                <c:pt idx="5">
                  <c:v>45383</c:v>
                </c:pt>
                <c:pt idx="6">
                  <c:v>45474</c:v>
                </c:pt>
                <c:pt idx="7">
                  <c:v>45566</c:v>
                </c:pt>
              </c:numCache>
            </c:numRef>
          </c:cat>
          <c:val>
            <c:numRef>
              <c:f>Sheet1!$G$4:$G$11</c:f>
              <c:numCache>
                <c:formatCode>0</c:formatCode>
                <c:ptCount val="8"/>
                <c:pt idx="0">
                  <c:v>84145.16</c:v>
                </c:pt>
                <c:pt idx="1">
                  <c:v>85201.919999999998</c:v>
                </c:pt>
                <c:pt idx="2">
                  <c:v>92711.63</c:v>
                </c:pt>
                <c:pt idx="3">
                  <c:v>135322.21</c:v>
                </c:pt>
                <c:pt idx="4">
                  <c:v>88913.94</c:v>
                </c:pt>
                <c:pt idx="5">
                  <c:v>80815.12</c:v>
                </c:pt>
                <c:pt idx="6">
                  <c:v>97250.91</c:v>
                </c:pt>
                <c:pt idx="7">
                  <c:v>124686.96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3B-448C-9C6F-44097CBF24B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59147423"/>
        <c:axId val="145914790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Sheet1!$C$3</c15:sqref>
                        </c15:formulaRef>
                      </c:ext>
                    </c:extLst>
                    <c:strCache>
                      <c:ptCount val="1"/>
                      <c:pt idx="0">
                        <c:v>PC</c:v>
                      </c:pt>
                    </c:strCache>
                  </c:strRef>
                </c:tx>
                <c:spPr>
                  <a:ln w="34925" cap="rnd">
                    <a:solidFill>
                      <a:schemeClr val="accent1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Sheet1!$C$4:$C$11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393241.46220000001</c:v>
                      </c:pt>
                      <c:pt idx="1">
                        <c:v>275298.91529999999</c:v>
                      </c:pt>
                      <c:pt idx="2">
                        <c:v>317885.8027</c:v>
                      </c:pt>
                      <c:pt idx="3">
                        <c:v>385071.17300000001</c:v>
                      </c:pt>
                      <c:pt idx="4">
                        <c:v>348887.33260000002</c:v>
                      </c:pt>
                      <c:pt idx="5">
                        <c:v>237342.8769</c:v>
                      </c:pt>
                      <c:pt idx="6">
                        <c:v>311214.94910000003</c:v>
                      </c:pt>
                      <c:pt idx="7">
                        <c:v>347560.52269999997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173B-448C-9C6F-44097CBF24B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Sheet1!$D$3</c15:sqref>
                        </c15:formulaRef>
                      </c:ext>
                    </c:extLst>
                    <c:strCache>
                      <c:ptCount val="1"/>
                      <c:pt idx="0">
                        <c:v>LCV</c:v>
                      </c:pt>
                    </c:strCache>
                  </c:strRef>
                </c:tx>
                <c:spPr>
                  <a:ln w="34925" cap="rnd">
                    <a:solidFill>
                      <a:schemeClr val="accent2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Sheet1!$D$4:$D$11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62149.815300000002</c:v>
                      </c:pt>
                      <c:pt idx="1">
                        <c:v>38162.476900000001</c:v>
                      </c:pt>
                      <c:pt idx="2">
                        <c:v>51825.616099999999</c:v>
                      </c:pt>
                      <c:pt idx="3">
                        <c:v>62074.981699999997</c:v>
                      </c:pt>
                      <c:pt idx="4">
                        <c:v>61880.871299999999</c:v>
                      </c:pt>
                      <c:pt idx="5">
                        <c:v>43788.470500000003</c:v>
                      </c:pt>
                      <c:pt idx="6">
                        <c:v>56498.038999999997</c:v>
                      </c:pt>
                      <c:pt idx="7">
                        <c:v>61923.069199999998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73B-448C-9C6F-44097CBF24B3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Sheet1!$E$3</c15:sqref>
                        </c15:formulaRef>
                      </c:ext>
                    </c:extLst>
                    <c:strCache>
                      <c:ptCount val="1"/>
                      <c:pt idx="0">
                        <c:v>HCV</c:v>
                      </c:pt>
                    </c:strCache>
                  </c:strRef>
                </c:tx>
                <c:spPr>
                  <a:ln w="34925" cap="rnd">
                    <a:solidFill>
                      <a:schemeClr val="accent3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Sheet1!$E$4:$E$11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36582.229579999999</c:v>
                      </c:pt>
                      <c:pt idx="1">
                        <c:v>23147.768840000001</c:v>
                      </c:pt>
                      <c:pt idx="2">
                        <c:v>30761.065330000001</c:v>
                      </c:pt>
                      <c:pt idx="3">
                        <c:v>42725.049330000002</c:v>
                      </c:pt>
                      <c:pt idx="4">
                        <c:v>38285.29795</c:v>
                      </c:pt>
                      <c:pt idx="5">
                        <c:v>29361.157670000001</c:v>
                      </c:pt>
                      <c:pt idx="6">
                        <c:v>37358.608890000003</c:v>
                      </c:pt>
                      <c:pt idx="7">
                        <c:v>41537.494149999999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73B-448C-9C6F-44097CBF24B3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Sheet1!$F$3</c15:sqref>
                        </c15:formulaRef>
                      </c:ext>
                    </c:extLst>
                    <c:strCache>
                      <c:ptCount val="1"/>
                      <c:pt idx="0">
                        <c:v>2W</c:v>
                      </c:pt>
                    </c:strCache>
                  </c:strRef>
                </c:tx>
                <c:spPr>
                  <a:ln w="34925" cap="rnd">
                    <a:solidFill>
                      <a:schemeClr val="accent4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Sheet1!$F$4:$F$11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1993856.1540000001</c:v>
                      </c:pt>
                      <c:pt idx="1">
                        <c:v>1178304.4790000001</c:v>
                      </c:pt>
                      <c:pt idx="2">
                        <c:v>1757628.4129999999</c:v>
                      </c:pt>
                      <c:pt idx="3">
                        <c:v>2228424.1090000002</c:v>
                      </c:pt>
                      <c:pt idx="4">
                        <c:v>2066712.6459999999</c:v>
                      </c:pt>
                      <c:pt idx="5">
                        <c:v>1507108.3929999999</c:v>
                      </c:pt>
                      <c:pt idx="6">
                        <c:v>1987355.0989999999</c:v>
                      </c:pt>
                      <c:pt idx="7">
                        <c:v>2210717.8059999999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173B-448C-9C6F-44097CBF24B3}"/>
                  </c:ext>
                </c:extLst>
              </c15:ser>
            </c15:filteredLineSeries>
          </c:ext>
        </c:extLst>
      </c:lineChart>
      <c:dateAx>
        <c:axId val="145914742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147903"/>
        <c:crosses val="autoZero"/>
        <c:auto val="1"/>
        <c:lblOffset val="100"/>
        <c:baseTimeUnit val="months"/>
      </c:dateAx>
      <c:valAx>
        <c:axId val="145914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147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PC Sales Forecast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PC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Sheet1!$B$4:$B$11</c:f>
              <c:numCache>
                <c:formatCode>mmm\-yy</c:formatCode>
                <c:ptCount val="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</c:numCache>
            </c:numRef>
          </c:cat>
          <c:val>
            <c:numRef>
              <c:f>Sheet1!$C$4:$C$11</c:f>
              <c:numCache>
                <c:formatCode>0</c:formatCode>
                <c:ptCount val="8"/>
                <c:pt idx="0">
                  <c:v>393241.46220000001</c:v>
                </c:pt>
                <c:pt idx="1">
                  <c:v>375583.51089999999</c:v>
                </c:pt>
                <c:pt idx="2">
                  <c:v>379127.51010000001</c:v>
                </c:pt>
                <c:pt idx="3">
                  <c:v>275298.91529999999</c:v>
                </c:pt>
                <c:pt idx="4">
                  <c:v>273194.64840000001</c:v>
                </c:pt>
                <c:pt idx="5">
                  <c:v>323683.98119999998</c:v>
                </c:pt>
                <c:pt idx="6">
                  <c:v>317885.8027</c:v>
                </c:pt>
                <c:pt idx="7">
                  <c:v>328569.59129999997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C7-4DC6-B2AE-F145213DD9C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59147423"/>
        <c:axId val="145914790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Sheet1!$D$3</c15:sqref>
                        </c15:formulaRef>
                      </c:ext>
                    </c:extLst>
                    <c:strCache>
                      <c:ptCount val="1"/>
                      <c:pt idx="0">
                        <c:v>LCV</c:v>
                      </c:pt>
                    </c:strCache>
                  </c:strRef>
                </c:tx>
                <c:spPr>
                  <a:ln w="34925" cap="rnd">
                    <a:solidFill>
                      <a:schemeClr val="accent2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44958</c:v>
                      </c:pt>
                      <c:pt idx="2">
                        <c:v>44986</c:v>
                      </c:pt>
                      <c:pt idx="3">
                        <c:v>45017</c:v>
                      </c:pt>
                      <c:pt idx="4">
                        <c:v>45047</c:v>
                      </c:pt>
                      <c:pt idx="5">
                        <c:v>45078</c:v>
                      </c:pt>
                      <c:pt idx="6">
                        <c:v>45108</c:v>
                      </c:pt>
                      <c:pt idx="7">
                        <c:v>45139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Sheet1!$D$4:$D$11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62149.815300000002</c:v>
                      </c:pt>
                      <c:pt idx="1">
                        <c:v>60458.852400000003</c:v>
                      </c:pt>
                      <c:pt idx="2">
                        <c:v>62408.641600000003</c:v>
                      </c:pt>
                      <c:pt idx="3">
                        <c:v>38162.476900000001</c:v>
                      </c:pt>
                      <c:pt idx="4">
                        <c:v>41613.112200000003</c:v>
                      </c:pt>
                      <c:pt idx="5">
                        <c:v>52302.406799999997</c:v>
                      </c:pt>
                      <c:pt idx="6">
                        <c:v>51825.616099999999</c:v>
                      </c:pt>
                      <c:pt idx="7">
                        <c:v>54133.955800000003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46C7-4DC6-B2AE-F145213DD9CD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Sheet1!$E$3</c15:sqref>
                        </c15:formulaRef>
                      </c:ext>
                    </c:extLst>
                    <c:strCache>
                      <c:ptCount val="1"/>
                      <c:pt idx="0">
                        <c:v>HCV</c:v>
                      </c:pt>
                    </c:strCache>
                  </c:strRef>
                </c:tx>
                <c:spPr>
                  <a:ln w="34925" cap="rnd">
                    <a:solidFill>
                      <a:schemeClr val="accent3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44958</c:v>
                      </c:pt>
                      <c:pt idx="2">
                        <c:v>44986</c:v>
                      </c:pt>
                      <c:pt idx="3">
                        <c:v>45017</c:v>
                      </c:pt>
                      <c:pt idx="4">
                        <c:v>45047</c:v>
                      </c:pt>
                      <c:pt idx="5">
                        <c:v>45078</c:v>
                      </c:pt>
                      <c:pt idx="6">
                        <c:v>45108</c:v>
                      </c:pt>
                      <c:pt idx="7">
                        <c:v>45139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Sheet1!$E$4:$E$11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36582.229579999999</c:v>
                      </c:pt>
                      <c:pt idx="1">
                        <c:v>36044.082369999996</c:v>
                      </c:pt>
                      <c:pt idx="2">
                        <c:v>37661.995519999997</c:v>
                      </c:pt>
                      <c:pt idx="3">
                        <c:v>23147.768840000001</c:v>
                      </c:pt>
                      <c:pt idx="4">
                        <c:v>24612.70854</c:v>
                      </c:pt>
                      <c:pt idx="5">
                        <c:v>31419.932420000001</c:v>
                      </c:pt>
                      <c:pt idx="6">
                        <c:v>30761.065330000001</c:v>
                      </c:pt>
                      <c:pt idx="7">
                        <c:v>31540.738389999999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6C7-4DC6-B2AE-F145213DD9CD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Sheet1!$F$3</c15:sqref>
                        </c15:formulaRef>
                      </c:ext>
                    </c:extLst>
                    <c:strCache>
                      <c:ptCount val="1"/>
                      <c:pt idx="0">
                        <c:v>2W</c:v>
                      </c:pt>
                    </c:strCache>
                  </c:strRef>
                </c:tx>
                <c:spPr>
                  <a:ln w="34925" cap="rnd">
                    <a:solidFill>
                      <a:schemeClr val="accent4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44958</c:v>
                      </c:pt>
                      <c:pt idx="2">
                        <c:v>44986</c:v>
                      </c:pt>
                      <c:pt idx="3">
                        <c:v>45017</c:v>
                      </c:pt>
                      <c:pt idx="4">
                        <c:v>45047</c:v>
                      </c:pt>
                      <c:pt idx="5">
                        <c:v>45078</c:v>
                      </c:pt>
                      <c:pt idx="6">
                        <c:v>45108</c:v>
                      </c:pt>
                      <c:pt idx="7">
                        <c:v>45139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Sheet1!$F$4:$F$11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1993856.1540000001</c:v>
                      </c:pt>
                      <c:pt idx="1">
                        <c:v>1918601.0290000001</c:v>
                      </c:pt>
                      <c:pt idx="2">
                        <c:v>1993261.0220000001</c:v>
                      </c:pt>
                      <c:pt idx="3">
                        <c:v>1178304.4790000001</c:v>
                      </c:pt>
                      <c:pt idx="4">
                        <c:v>1344326.2</c:v>
                      </c:pt>
                      <c:pt idx="5">
                        <c:v>1705349.794</c:v>
                      </c:pt>
                      <c:pt idx="6">
                        <c:v>1757628.4129999999</c:v>
                      </c:pt>
                      <c:pt idx="7">
                        <c:v>1837524.277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6C7-4DC6-B2AE-F145213DD9CD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Sheet1!$G$3</c15:sqref>
                        </c15:formulaRef>
                      </c:ext>
                    </c:extLst>
                    <c:strCache>
                      <c:ptCount val="1"/>
                      <c:pt idx="0">
                        <c:v>Tractor</c:v>
                      </c:pt>
                    </c:strCache>
                  </c:strRef>
                </c:tx>
                <c:spPr>
                  <a:ln w="34925" cap="rnd">
                    <a:solidFill>
                      <a:schemeClr val="accent5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44958</c:v>
                      </c:pt>
                      <c:pt idx="2">
                        <c:v>44986</c:v>
                      </c:pt>
                      <c:pt idx="3">
                        <c:v>45017</c:v>
                      </c:pt>
                      <c:pt idx="4">
                        <c:v>45047</c:v>
                      </c:pt>
                      <c:pt idx="5">
                        <c:v>45078</c:v>
                      </c:pt>
                      <c:pt idx="6">
                        <c:v>45108</c:v>
                      </c:pt>
                      <c:pt idx="7">
                        <c:v>45139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Sheet1!$G$4:$G$11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84145.16</c:v>
                      </c:pt>
                      <c:pt idx="1">
                        <c:v>82096.350000000006</c:v>
                      </c:pt>
                      <c:pt idx="2">
                        <c:v>89609.56</c:v>
                      </c:pt>
                      <c:pt idx="3">
                        <c:v>85201.919999999998</c:v>
                      </c:pt>
                      <c:pt idx="4">
                        <c:v>85235.41</c:v>
                      </c:pt>
                      <c:pt idx="5">
                        <c:v>103542.34</c:v>
                      </c:pt>
                      <c:pt idx="6">
                        <c:v>92711.63</c:v>
                      </c:pt>
                      <c:pt idx="7">
                        <c:v>93847.4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6C7-4DC6-B2AE-F145213DD9CD}"/>
                  </c:ext>
                </c:extLst>
              </c15:ser>
            </c15:filteredLineSeries>
          </c:ext>
        </c:extLst>
      </c:lineChart>
      <c:dateAx>
        <c:axId val="145914742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147903"/>
        <c:crosses val="autoZero"/>
        <c:auto val="1"/>
        <c:lblOffset val="100"/>
        <c:baseTimeUnit val="months"/>
      </c:dateAx>
      <c:valAx>
        <c:axId val="145914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14742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LCV Sales Forecast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dk1">
                  <a:tint val="885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Sheet1!$D$4:$D$27</c:f>
              <c:numCache>
                <c:formatCode>0</c:formatCode>
                <c:ptCount val="24"/>
                <c:pt idx="0">
                  <c:v>62149.815300000002</c:v>
                </c:pt>
                <c:pt idx="1">
                  <c:v>60458.852400000003</c:v>
                </c:pt>
                <c:pt idx="2">
                  <c:v>62408.641600000003</c:v>
                </c:pt>
                <c:pt idx="3">
                  <c:v>38162.476900000001</c:v>
                </c:pt>
                <c:pt idx="4">
                  <c:v>41613.112200000003</c:v>
                </c:pt>
                <c:pt idx="5">
                  <c:v>52302.406799999997</c:v>
                </c:pt>
                <c:pt idx="6">
                  <c:v>51825.616099999999</c:v>
                </c:pt>
                <c:pt idx="7">
                  <c:v>54133.955800000003</c:v>
                </c:pt>
                <c:pt idx="8">
                  <c:v>59535.276400000002</c:v>
                </c:pt>
                <c:pt idx="9">
                  <c:v>62074.981699999997</c:v>
                </c:pt>
                <c:pt idx="10">
                  <c:v>56478.729700000004</c:v>
                </c:pt>
                <c:pt idx="11">
                  <c:v>59896.887600000002</c:v>
                </c:pt>
                <c:pt idx="12">
                  <c:v>61880.871299999999</c:v>
                </c:pt>
                <c:pt idx="13">
                  <c:v>61688.300199999998</c:v>
                </c:pt>
                <c:pt idx="14">
                  <c:v>66343.031400000007</c:v>
                </c:pt>
                <c:pt idx="15">
                  <c:v>43788.470500000003</c:v>
                </c:pt>
                <c:pt idx="16">
                  <c:v>43658.7863</c:v>
                </c:pt>
                <c:pt idx="17">
                  <c:v>51125.039400000001</c:v>
                </c:pt>
                <c:pt idx="18">
                  <c:v>56498.038999999997</c:v>
                </c:pt>
                <c:pt idx="19">
                  <c:v>57045.770799999998</c:v>
                </c:pt>
                <c:pt idx="20">
                  <c:v>61986.325900000003</c:v>
                </c:pt>
                <c:pt idx="21">
                  <c:v>61923.069199999998</c:v>
                </c:pt>
                <c:pt idx="22">
                  <c:v>60200.937599999997</c:v>
                </c:pt>
                <c:pt idx="23">
                  <c:v>62667.782899999998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A5-4C0E-B788-324493BE6ED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64496431"/>
        <c:axId val="1464496911"/>
        <c:extLst/>
      </c:lineChart>
      <c:catAx>
        <c:axId val="1464496431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496911"/>
        <c:crosses val="autoZero"/>
        <c:auto val="1"/>
        <c:lblAlgn val="ctr"/>
        <c:lblOffset val="100"/>
        <c:noMultiLvlLbl val="0"/>
      </c:catAx>
      <c:valAx>
        <c:axId val="146449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496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LCV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mmm\-yy</c:formatCode>
                <c:ptCount val="8"/>
                <c:pt idx="0">
                  <c:v>44927</c:v>
                </c:pt>
                <c:pt idx="1">
                  <c:v>45017</c:v>
                </c:pt>
                <c:pt idx="2">
                  <c:v>45108</c:v>
                </c:pt>
                <c:pt idx="3">
                  <c:v>45200</c:v>
                </c:pt>
                <c:pt idx="4">
                  <c:v>45292</c:v>
                </c:pt>
                <c:pt idx="5">
                  <c:v>45383</c:v>
                </c:pt>
                <c:pt idx="6">
                  <c:v>45474</c:v>
                </c:pt>
                <c:pt idx="7">
                  <c:v>45566</c:v>
                </c:pt>
              </c:numCache>
            </c:numRef>
          </c:cat>
          <c:val>
            <c:numRef>
              <c:f>Sheet1!$C$2:$C$9</c:f>
              <c:numCache>
                <c:formatCode>0</c:formatCode>
                <c:ptCount val="8"/>
                <c:pt idx="0">
                  <c:v>62149.815300000002</c:v>
                </c:pt>
                <c:pt idx="1">
                  <c:v>38162.476900000001</c:v>
                </c:pt>
                <c:pt idx="2">
                  <c:v>51825.616099999999</c:v>
                </c:pt>
                <c:pt idx="3">
                  <c:v>62074.981699999997</c:v>
                </c:pt>
                <c:pt idx="4">
                  <c:v>61880.871299999999</c:v>
                </c:pt>
                <c:pt idx="5">
                  <c:v>43788.470500000003</c:v>
                </c:pt>
                <c:pt idx="6">
                  <c:v>56498.038999999997</c:v>
                </c:pt>
                <c:pt idx="7">
                  <c:v>61923.069199999998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A1-44BA-8DC9-3A1801931B7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913926959"/>
        <c:axId val="91392839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PC</c:v>
                      </c:pt>
                    </c:strCache>
                  </c:strRef>
                </c:tx>
                <c:spPr>
                  <a:ln w="34925" cap="rnd">
                    <a:solidFill>
                      <a:schemeClr val="accent1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Sheet1!$B$2:$B$9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393241.46220000001</c:v>
                      </c:pt>
                      <c:pt idx="1">
                        <c:v>275298.91529999999</c:v>
                      </c:pt>
                      <c:pt idx="2">
                        <c:v>317885.8027</c:v>
                      </c:pt>
                      <c:pt idx="3">
                        <c:v>385071.17300000001</c:v>
                      </c:pt>
                      <c:pt idx="4">
                        <c:v>348887.33260000002</c:v>
                      </c:pt>
                      <c:pt idx="5">
                        <c:v>237342.8769</c:v>
                      </c:pt>
                      <c:pt idx="6">
                        <c:v>311214.94910000003</c:v>
                      </c:pt>
                      <c:pt idx="7">
                        <c:v>347560.52269999997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DBA1-44BA-8DC9-3A1801931B7A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HCV</c:v>
                      </c:pt>
                    </c:strCache>
                  </c:strRef>
                </c:tx>
                <c:spPr>
                  <a:ln w="34925" cap="rnd">
                    <a:solidFill>
                      <a:schemeClr val="accent3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Sheet1!$D$2:$D$9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36582.229579999999</c:v>
                      </c:pt>
                      <c:pt idx="1">
                        <c:v>23147.768840000001</c:v>
                      </c:pt>
                      <c:pt idx="2">
                        <c:v>30761.065330000001</c:v>
                      </c:pt>
                      <c:pt idx="3">
                        <c:v>42725.049330000002</c:v>
                      </c:pt>
                      <c:pt idx="4">
                        <c:v>38285.29795</c:v>
                      </c:pt>
                      <c:pt idx="5">
                        <c:v>29361.157670000001</c:v>
                      </c:pt>
                      <c:pt idx="6">
                        <c:v>37358.608890000003</c:v>
                      </c:pt>
                      <c:pt idx="7">
                        <c:v>41537.494149999999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DBA1-44BA-8DC9-3A1801931B7A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2W</c:v>
                      </c:pt>
                    </c:strCache>
                  </c:strRef>
                </c:tx>
                <c:spPr>
                  <a:ln w="34925" cap="rnd">
                    <a:solidFill>
                      <a:schemeClr val="accent4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1993856.1540000001</c:v>
                      </c:pt>
                      <c:pt idx="1">
                        <c:v>1178304.4790000001</c:v>
                      </c:pt>
                      <c:pt idx="2">
                        <c:v>1757628.4129999999</c:v>
                      </c:pt>
                      <c:pt idx="3">
                        <c:v>2228424.1090000002</c:v>
                      </c:pt>
                      <c:pt idx="4">
                        <c:v>2066712.6459999999</c:v>
                      </c:pt>
                      <c:pt idx="5">
                        <c:v>1507108.3929999999</c:v>
                      </c:pt>
                      <c:pt idx="6">
                        <c:v>1987355.0989999999</c:v>
                      </c:pt>
                      <c:pt idx="7">
                        <c:v>2210717.8059999999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DBA1-44BA-8DC9-3A1801931B7A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Tractor</c:v>
                      </c:pt>
                    </c:strCache>
                  </c:strRef>
                </c:tx>
                <c:spPr>
                  <a:ln w="34925" cap="rnd">
                    <a:solidFill>
                      <a:schemeClr val="accent5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Sheet1!$F$2:$F$9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84145.16</c:v>
                      </c:pt>
                      <c:pt idx="1">
                        <c:v>85201.919999999998</c:v>
                      </c:pt>
                      <c:pt idx="2">
                        <c:v>92711.63</c:v>
                      </c:pt>
                      <c:pt idx="3">
                        <c:v>135322.21</c:v>
                      </c:pt>
                      <c:pt idx="4">
                        <c:v>88913.94</c:v>
                      </c:pt>
                      <c:pt idx="5">
                        <c:v>80815.12</c:v>
                      </c:pt>
                      <c:pt idx="6">
                        <c:v>97250.91</c:v>
                      </c:pt>
                      <c:pt idx="7">
                        <c:v>124686.96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DBA1-44BA-8DC9-3A1801931B7A}"/>
                  </c:ext>
                </c:extLst>
              </c15:ser>
            </c15:filteredLineSeries>
          </c:ext>
        </c:extLst>
      </c:lineChart>
      <c:dateAx>
        <c:axId val="91392695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928399"/>
        <c:crosses val="autoZero"/>
        <c:auto val="1"/>
        <c:lblOffset val="100"/>
        <c:baseTimeUnit val="months"/>
      </c:dateAx>
      <c:valAx>
        <c:axId val="913928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926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HCV Sales Forecast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dk1">
                  <a:tint val="885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Sheet1!$E$4:$E$27</c:f>
              <c:numCache>
                <c:formatCode>0</c:formatCode>
                <c:ptCount val="24"/>
                <c:pt idx="0">
                  <c:v>36582.229579999999</c:v>
                </c:pt>
                <c:pt idx="1">
                  <c:v>36044.082369999996</c:v>
                </c:pt>
                <c:pt idx="2">
                  <c:v>37661.995519999997</c:v>
                </c:pt>
                <c:pt idx="3">
                  <c:v>23147.768840000001</c:v>
                </c:pt>
                <c:pt idx="4">
                  <c:v>24612.70854</c:v>
                </c:pt>
                <c:pt idx="5">
                  <c:v>31419.932420000001</c:v>
                </c:pt>
                <c:pt idx="6">
                  <c:v>30761.065330000001</c:v>
                </c:pt>
                <c:pt idx="7">
                  <c:v>31540.738389999999</c:v>
                </c:pt>
                <c:pt idx="8">
                  <c:v>35379.50361</c:v>
                </c:pt>
                <c:pt idx="9">
                  <c:v>42725.049330000002</c:v>
                </c:pt>
                <c:pt idx="10">
                  <c:v>35051.869169999998</c:v>
                </c:pt>
                <c:pt idx="11">
                  <c:v>36975.222320000001</c:v>
                </c:pt>
                <c:pt idx="12">
                  <c:v>38285.29795</c:v>
                </c:pt>
                <c:pt idx="13">
                  <c:v>38247.667659999999</c:v>
                </c:pt>
                <c:pt idx="14">
                  <c:v>43214.256909999996</c:v>
                </c:pt>
                <c:pt idx="15">
                  <c:v>29361.157670000001</c:v>
                </c:pt>
                <c:pt idx="16">
                  <c:v>28464.19398</c:v>
                </c:pt>
                <c:pt idx="17">
                  <c:v>33846.649570000001</c:v>
                </c:pt>
                <c:pt idx="18">
                  <c:v>37358.608890000003</c:v>
                </c:pt>
                <c:pt idx="19">
                  <c:v>37494.47251</c:v>
                </c:pt>
                <c:pt idx="20">
                  <c:v>40694.521249999998</c:v>
                </c:pt>
                <c:pt idx="21">
                  <c:v>41537.494149999999</c:v>
                </c:pt>
                <c:pt idx="22">
                  <c:v>39788.689980000003</c:v>
                </c:pt>
                <c:pt idx="23">
                  <c:v>41284.819360000001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00A-452D-AA0E-4E1B7137C4A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551070463"/>
        <c:axId val="1551090143"/>
        <c:extLst/>
      </c:lineChart>
      <c:catAx>
        <c:axId val="155107046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1090143"/>
        <c:crosses val="autoZero"/>
        <c:auto val="1"/>
        <c:lblAlgn val="ctr"/>
        <c:lblOffset val="100"/>
        <c:noMultiLvlLbl val="0"/>
      </c:catAx>
      <c:valAx>
        <c:axId val="1551090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1070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HCV Sales Forecast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Sheet1!$E$3</c:f>
              <c:strCache>
                <c:ptCount val="1"/>
                <c:pt idx="0">
                  <c:v>HCV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Sheet1!$B$4:$B$11</c:f>
              <c:numCache>
                <c:formatCode>mmm\-yy</c:formatCode>
                <c:ptCount val="8"/>
                <c:pt idx="0">
                  <c:v>44927</c:v>
                </c:pt>
                <c:pt idx="1">
                  <c:v>45017</c:v>
                </c:pt>
                <c:pt idx="2">
                  <c:v>45108</c:v>
                </c:pt>
                <c:pt idx="3">
                  <c:v>45200</c:v>
                </c:pt>
                <c:pt idx="4">
                  <c:v>45292</c:v>
                </c:pt>
                <c:pt idx="5">
                  <c:v>45383</c:v>
                </c:pt>
                <c:pt idx="6">
                  <c:v>45474</c:v>
                </c:pt>
                <c:pt idx="7">
                  <c:v>45566</c:v>
                </c:pt>
              </c:numCache>
            </c:numRef>
          </c:cat>
          <c:val>
            <c:numRef>
              <c:f>Sheet1!$E$4:$E$11</c:f>
              <c:numCache>
                <c:formatCode>0</c:formatCode>
                <c:ptCount val="8"/>
                <c:pt idx="0">
                  <c:v>36582.229579999999</c:v>
                </c:pt>
                <c:pt idx="1">
                  <c:v>23147.768840000001</c:v>
                </c:pt>
                <c:pt idx="2">
                  <c:v>30761.065330000001</c:v>
                </c:pt>
                <c:pt idx="3">
                  <c:v>42725.049330000002</c:v>
                </c:pt>
                <c:pt idx="4">
                  <c:v>38285.29795</c:v>
                </c:pt>
                <c:pt idx="5">
                  <c:v>29361.157670000001</c:v>
                </c:pt>
                <c:pt idx="6">
                  <c:v>37358.608890000003</c:v>
                </c:pt>
                <c:pt idx="7">
                  <c:v>41537.494149999999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28-464D-98B1-B662427B5E8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59147423"/>
        <c:axId val="145914790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Sheet1!$C$3</c15:sqref>
                        </c15:formulaRef>
                      </c:ext>
                    </c:extLst>
                    <c:strCache>
                      <c:ptCount val="1"/>
                      <c:pt idx="0">
                        <c:v>PC</c:v>
                      </c:pt>
                    </c:strCache>
                  </c:strRef>
                </c:tx>
                <c:spPr>
                  <a:ln w="34925" cap="rnd">
                    <a:solidFill>
                      <a:schemeClr val="accent1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Sheet1!$C$4:$C$11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393241.46220000001</c:v>
                      </c:pt>
                      <c:pt idx="1">
                        <c:v>275298.91529999999</c:v>
                      </c:pt>
                      <c:pt idx="2">
                        <c:v>317885.8027</c:v>
                      </c:pt>
                      <c:pt idx="3">
                        <c:v>385071.17300000001</c:v>
                      </c:pt>
                      <c:pt idx="4">
                        <c:v>348887.33260000002</c:v>
                      </c:pt>
                      <c:pt idx="5">
                        <c:v>237342.8769</c:v>
                      </c:pt>
                      <c:pt idx="6">
                        <c:v>311214.94910000003</c:v>
                      </c:pt>
                      <c:pt idx="7">
                        <c:v>347560.52269999997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2628-464D-98B1-B662427B5E8B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Sheet1!$D$3</c15:sqref>
                        </c15:formulaRef>
                      </c:ext>
                    </c:extLst>
                    <c:strCache>
                      <c:ptCount val="1"/>
                      <c:pt idx="0">
                        <c:v>LCV</c:v>
                      </c:pt>
                    </c:strCache>
                  </c:strRef>
                </c:tx>
                <c:spPr>
                  <a:ln w="34925" cap="rnd">
                    <a:solidFill>
                      <a:schemeClr val="accent2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Sheet1!$D$4:$D$11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62149.815300000002</c:v>
                      </c:pt>
                      <c:pt idx="1">
                        <c:v>38162.476900000001</c:v>
                      </c:pt>
                      <c:pt idx="2">
                        <c:v>51825.616099999999</c:v>
                      </c:pt>
                      <c:pt idx="3">
                        <c:v>62074.981699999997</c:v>
                      </c:pt>
                      <c:pt idx="4">
                        <c:v>61880.871299999999</c:v>
                      </c:pt>
                      <c:pt idx="5">
                        <c:v>43788.470500000003</c:v>
                      </c:pt>
                      <c:pt idx="6">
                        <c:v>56498.038999999997</c:v>
                      </c:pt>
                      <c:pt idx="7">
                        <c:v>61923.069199999998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628-464D-98B1-B662427B5E8B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Sheet1!$F$3</c15:sqref>
                        </c15:formulaRef>
                      </c:ext>
                    </c:extLst>
                    <c:strCache>
                      <c:ptCount val="1"/>
                      <c:pt idx="0">
                        <c:v>2W</c:v>
                      </c:pt>
                    </c:strCache>
                  </c:strRef>
                </c:tx>
                <c:spPr>
                  <a:ln w="34925" cap="rnd">
                    <a:solidFill>
                      <a:schemeClr val="accent4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Sheet1!$F$4:$F$11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1993856.1540000001</c:v>
                      </c:pt>
                      <c:pt idx="1">
                        <c:v>1178304.4790000001</c:v>
                      </c:pt>
                      <c:pt idx="2">
                        <c:v>1757628.4129999999</c:v>
                      </c:pt>
                      <c:pt idx="3">
                        <c:v>2228424.1090000002</c:v>
                      </c:pt>
                      <c:pt idx="4">
                        <c:v>2066712.6459999999</c:v>
                      </c:pt>
                      <c:pt idx="5">
                        <c:v>1507108.3929999999</c:v>
                      </c:pt>
                      <c:pt idx="6">
                        <c:v>1987355.0989999999</c:v>
                      </c:pt>
                      <c:pt idx="7">
                        <c:v>2210717.8059999999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628-464D-98B1-B662427B5E8B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Sheet1!$G$3</c15:sqref>
                        </c15:formulaRef>
                      </c:ext>
                    </c:extLst>
                    <c:strCache>
                      <c:ptCount val="1"/>
                      <c:pt idx="0">
                        <c:v>Tractor</c:v>
                      </c:pt>
                    </c:strCache>
                  </c:strRef>
                </c:tx>
                <c:spPr>
                  <a:ln w="34925" cap="rnd">
                    <a:solidFill>
                      <a:schemeClr val="accent5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Sheet1!$G$4:$G$11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84145.16</c:v>
                      </c:pt>
                      <c:pt idx="1">
                        <c:v>85201.919999999998</c:v>
                      </c:pt>
                      <c:pt idx="2">
                        <c:v>92711.63</c:v>
                      </c:pt>
                      <c:pt idx="3">
                        <c:v>135322.21</c:v>
                      </c:pt>
                      <c:pt idx="4">
                        <c:v>88913.94</c:v>
                      </c:pt>
                      <c:pt idx="5">
                        <c:v>80815.12</c:v>
                      </c:pt>
                      <c:pt idx="6">
                        <c:v>97250.91</c:v>
                      </c:pt>
                      <c:pt idx="7">
                        <c:v>124686.96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628-464D-98B1-B662427B5E8B}"/>
                  </c:ext>
                </c:extLst>
              </c15:ser>
            </c15:filteredLineSeries>
          </c:ext>
        </c:extLst>
      </c:lineChart>
      <c:dateAx>
        <c:axId val="145914742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147903"/>
        <c:crosses val="autoZero"/>
        <c:auto val="1"/>
        <c:lblOffset val="100"/>
        <c:baseTimeUnit val="months"/>
      </c:dateAx>
      <c:valAx>
        <c:axId val="145914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147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2W Sales Forecast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dk1">
                  <a:tint val="885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Sheet1!$F$4:$F$27</c:f>
              <c:numCache>
                <c:formatCode>General</c:formatCode>
                <c:ptCount val="24"/>
                <c:pt idx="0">
                  <c:v>1993856.1540000001</c:v>
                </c:pt>
                <c:pt idx="1">
                  <c:v>1918601.0290000001</c:v>
                </c:pt>
                <c:pt idx="2">
                  <c:v>1993261.0220000001</c:v>
                </c:pt>
                <c:pt idx="3">
                  <c:v>1178304.4790000001</c:v>
                </c:pt>
                <c:pt idx="4">
                  <c:v>1344326.2</c:v>
                </c:pt>
                <c:pt idx="5">
                  <c:v>1705349.794</c:v>
                </c:pt>
                <c:pt idx="6">
                  <c:v>1757628.4129999999</c:v>
                </c:pt>
                <c:pt idx="7">
                  <c:v>1837524.277</c:v>
                </c:pt>
                <c:pt idx="8">
                  <c:v>2032642.149</c:v>
                </c:pt>
                <c:pt idx="9">
                  <c:v>2228424.1090000002</c:v>
                </c:pt>
                <c:pt idx="10">
                  <c:v>1921647.2520000001</c:v>
                </c:pt>
                <c:pt idx="11">
                  <c:v>1997391.983</c:v>
                </c:pt>
                <c:pt idx="12">
                  <c:v>2066712.6459999999</c:v>
                </c:pt>
                <c:pt idx="13">
                  <c:v>2055685.1229999999</c:v>
                </c:pt>
                <c:pt idx="14">
                  <c:v>2245556.2960000001</c:v>
                </c:pt>
                <c:pt idx="15">
                  <c:v>1507108.3929999999</c:v>
                </c:pt>
                <c:pt idx="16">
                  <c:v>1523801.352</c:v>
                </c:pt>
                <c:pt idx="17">
                  <c:v>1785202.3149999999</c:v>
                </c:pt>
                <c:pt idx="18">
                  <c:v>1987355.0989999999</c:v>
                </c:pt>
                <c:pt idx="19">
                  <c:v>2007307.172</c:v>
                </c:pt>
                <c:pt idx="20">
                  <c:v>2176229.0959999999</c:v>
                </c:pt>
                <c:pt idx="21">
                  <c:v>2210717.8059999999</c:v>
                </c:pt>
                <c:pt idx="22">
                  <c:v>2115295.9019999998</c:v>
                </c:pt>
                <c:pt idx="23">
                  <c:v>2160175.3489999999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6C-4D4D-A5C9-6BFB1E565AA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77437231"/>
        <c:axId val="1477438191"/>
        <c:extLst/>
      </c:lineChart>
      <c:catAx>
        <c:axId val="1477437231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7438191"/>
        <c:crosses val="autoZero"/>
        <c:auto val="1"/>
        <c:lblAlgn val="ctr"/>
        <c:lblOffset val="100"/>
        <c:noMultiLvlLbl val="0"/>
      </c:catAx>
      <c:valAx>
        <c:axId val="1477438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7437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2W Sales Forecast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3"/>
          <c:order val="3"/>
          <c:tx>
            <c:strRef>
              <c:f>Sheet1!$F$3</c:f>
              <c:strCache>
                <c:ptCount val="1"/>
                <c:pt idx="0">
                  <c:v>2W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Sheet1!$B$4:$B$11</c:f>
              <c:numCache>
                <c:formatCode>mmm\-yy</c:formatCode>
                <c:ptCount val="8"/>
                <c:pt idx="0">
                  <c:v>44927</c:v>
                </c:pt>
                <c:pt idx="1">
                  <c:v>45017</c:v>
                </c:pt>
                <c:pt idx="2">
                  <c:v>45108</c:v>
                </c:pt>
                <c:pt idx="3">
                  <c:v>45200</c:v>
                </c:pt>
                <c:pt idx="4">
                  <c:v>45292</c:v>
                </c:pt>
                <c:pt idx="5">
                  <c:v>45383</c:v>
                </c:pt>
                <c:pt idx="6">
                  <c:v>45474</c:v>
                </c:pt>
                <c:pt idx="7">
                  <c:v>45566</c:v>
                </c:pt>
              </c:numCache>
            </c:numRef>
          </c:cat>
          <c:val>
            <c:numRef>
              <c:f>Sheet1!$F$4:$F$11</c:f>
              <c:numCache>
                <c:formatCode>General</c:formatCode>
                <c:ptCount val="8"/>
                <c:pt idx="0">
                  <c:v>1993856.1540000001</c:v>
                </c:pt>
                <c:pt idx="1">
                  <c:v>1178304.4790000001</c:v>
                </c:pt>
                <c:pt idx="2">
                  <c:v>1757628.4129999999</c:v>
                </c:pt>
                <c:pt idx="3">
                  <c:v>2228424.1090000002</c:v>
                </c:pt>
                <c:pt idx="4">
                  <c:v>2066712.6459999999</c:v>
                </c:pt>
                <c:pt idx="5">
                  <c:v>1507108.3929999999</c:v>
                </c:pt>
                <c:pt idx="6">
                  <c:v>1987355.0989999999</c:v>
                </c:pt>
                <c:pt idx="7">
                  <c:v>2210717.8059999999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2-40C0-94B6-E19B5409453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59147423"/>
        <c:axId val="145914790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Sheet1!$C$3</c15:sqref>
                        </c15:formulaRef>
                      </c:ext>
                    </c:extLst>
                    <c:strCache>
                      <c:ptCount val="1"/>
                      <c:pt idx="0">
                        <c:v>PC</c:v>
                      </c:pt>
                    </c:strCache>
                  </c:strRef>
                </c:tx>
                <c:spPr>
                  <a:ln w="34925" cap="rnd">
                    <a:solidFill>
                      <a:schemeClr val="accent1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Sheet1!$C$4:$C$11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393241.46220000001</c:v>
                      </c:pt>
                      <c:pt idx="1">
                        <c:v>275298.91529999999</c:v>
                      </c:pt>
                      <c:pt idx="2">
                        <c:v>317885.8027</c:v>
                      </c:pt>
                      <c:pt idx="3">
                        <c:v>385071.17300000001</c:v>
                      </c:pt>
                      <c:pt idx="4">
                        <c:v>348887.33260000002</c:v>
                      </c:pt>
                      <c:pt idx="5">
                        <c:v>237342.8769</c:v>
                      </c:pt>
                      <c:pt idx="6">
                        <c:v>311214.94910000003</c:v>
                      </c:pt>
                      <c:pt idx="7">
                        <c:v>347560.52269999997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F02-40C0-94B6-E19B5409453D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Sheet1!$D$3</c15:sqref>
                        </c15:formulaRef>
                      </c:ext>
                    </c:extLst>
                    <c:strCache>
                      <c:ptCount val="1"/>
                      <c:pt idx="0">
                        <c:v>LCV</c:v>
                      </c:pt>
                    </c:strCache>
                  </c:strRef>
                </c:tx>
                <c:spPr>
                  <a:ln w="34925" cap="rnd">
                    <a:solidFill>
                      <a:schemeClr val="accent2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Sheet1!$D$4:$D$11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62149.815300000002</c:v>
                      </c:pt>
                      <c:pt idx="1">
                        <c:v>38162.476900000001</c:v>
                      </c:pt>
                      <c:pt idx="2">
                        <c:v>51825.616099999999</c:v>
                      </c:pt>
                      <c:pt idx="3">
                        <c:v>62074.981699999997</c:v>
                      </c:pt>
                      <c:pt idx="4">
                        <c:v>61880.871299999999</c:v>
                      </c:pt>
                      <c:pt idx="5">
                        <c:v>43788.470500000003</c:v>
                      </c:pt>
                      <c:pt idx="6">
                        <c:v>56498.038999999997</c:v>
                      </c:pt>
                      <c:pt idx="7">
                        <c:v>61923.069199999998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F02-40C0-94B6-E19B5409453D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Sheet1!$E$3</c15:sqref>
                        </c15:formulaRef>
                      </c:ext>
                    </c:extLst>
                    <c:strCache>
                      <c:ptCount val="1"/>
                      <c:pt idx="0">
                        <c:v>HCV</c:v>
                      </c:pt>
                    </c:strCache>
                  </c:strRef>
                </c:tx>
                <c:spPr>
                  <a:ln w="34925" cap="rnd">
                    <a:solidFill>
                      <a:schemeClr val="accent3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Sheet1!$E$4:$E$11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36582.229579999999</c:v>
                      </c:pt>
                      <c:pt idx="1">
                        <c:v>23147.768840000001</c:v>
                      </c:pt>
                      <c:pt idx="2">
                        <c:v>30761.065330000001</c:v>
                      </c:pt>
                      <c:pt idx="3">
                        <c:v>42725.049330000002</c:v>
                      </c:pt>
                      <c:pt idx="4">
                        <c:v>38285.29795</c:v>
                      </c:pt>
                      <c:pt idx="5">
                        <c:v>29361.157670000001</c:v>
                      </c:pt>
                      <c:pt idx="6">
                        <c:v>37358.608890000003</c:v>
                      </c:pt>
                      <c:pt idx="7">
                        <c:v>41537.494149999999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F02-40C0-94B6-E19B5409453D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Sheet1!$G$3</c15:sqref>
                        </c15:formulaRef>
                      </c:ext>
                    </c:extLst>
                    <c:strCache>
                      <c:ptCount val="1"/>
                      <c:pt idx="0">
                        <c:v>Tractor</c:v>
                      </c:pt>
                    </c:strCache>
                  </c:strRef>
                </c:tx>
                <c:spPr>
                  <a:ln w="34925" cap="rnd">
                    <a:solidFill>
                      <a:schemeClr val="accent5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Sheet1!$B$4:$B$11</c15:sqref>
                        </c15:formulaRef>
                      </c:ext>
                    </c:extLst>
                    <c:numCache>
                      <c:formatCode>mmm\-yy</c:formatCode>
                      <c:ptCount val="8"/>
                      <c:pt idx="0">
                        <c:v>44927</c:v>
                      </c:pt>
                      <c:pt idx="1">
                        <c:v>45017</c:v>
                      </c:pt>
                      <c:pt idx="2">
                        <c:v>45108</c:v>
                      </c:pt>
                      <c:pt idx="3">
                        <c:v>45200</c:v>
                      </c:pt>
                      <c:pt idx="4">
                        <c:v>45292</c:v>
                      </c:pt>
                      <c:pt idx="5">
                        <c:v>45383</c:v>
                      </c:pt>
                      <c:pt idx="6">
                        <c:v>45474</c:v>
                      </c:pt>
                      <c:pt idx="7">
                        <c:v>45566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Sheet1!$G$4:$G$11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84145.16</c:v>
                      </c:pt>
                      <c:pt idx="1">
                        <c:v>85201.919999999998</c:v>
                      </c:pt>
                      <c:pt idx="2">
                        <c:v>92711.63</c:v>
                      </c:pt>
                      <c:pt idx="3">
                        <c:v>135322.21</c:v>
                      </c:pt>
                      <c:pt idx="4">
                        <c:v>88913.94</c:v>
                      </c:pt>
                      <c:pt idx="5">
                        <c:v>80815.12</c:v>
                      </c:pt>
                      <c:pt idx="6">
                        <c:v>97250.91</c:v>
                      </c:pt>
                      <c:pt idx="7">
                        <c:v>124686.96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F02-40C0-94B6-E19B5409453D}"/>
                  </c:ext>
                </c:extLst>
              </c15:ser>
            </c15:filteredLineSeries>
          </c:ext>
        </c:extLst>
      </c:lineChart>
      <c:dateAx>
        <c:axId val="145914742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147903"/>
        <c:crosses val="autoZero"/>
        <c:auto val="1"/>
        <c:lblOffset val="100"/>
        <c:baseTimeUnit val="months"/>
      </c:dateAx>
      <c:valAx>
        <c:axId val="145914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147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Tractor Sales Forecast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Sheet1!$G$4:$G$27</c:f>
              <c:numCache>
                <c:formatCode>0</c:formatCode>
                <c:ptCount val="24"/>
                <c:pt idx="0">
                  <c:v>84145.16</c:v>
                </c:pt>
                <c:pt idx="1">
                  <c:v>82096.350000000006</c:v>
                </c:pt>
                <c:pt idx="2">
                  <c:v>89609.56</c:v>
                </c:pt>
                <c:pt idx="3">
                  <c:v>85201.919999999998</c:v>
                </c:pt>
                <c:pt idx="4">
                  <c:v>85235.41</c:v>
                </c:pt>
                <c:pt idx="5">
                  <c:v>103542.34</c:v>
                </c:pt>
                <c:pt idx="6">
                  <c:v>92711.63</c:v>
                </c:pt>
                <c:pt idx="7">
                  <c:v>93847.4</c:v>
                </c:pt>
                <c:pt idx="8">
                  <c:v>116037.86</c:v>
                </c:pt>
                <c:pt idx="9">
                  <c:v>135322.21</c:v>
                </c:pt>
                <c:pt idx="10">
                  <c:v>85901.41</c:v>
                </c:pt>
                <c:pt idx="11">
                  <c:v>77516.990000000005</c:v>
                </c:pt>
                <c:pt idx="12">
                  <c:v>88913.94</c:v>
                </c:pt>
                <c:pt idx="13">
                  <c:v>86414.91</c:v>
                </c:pt>
                <c:pt idx="14">
                  <c:v>93604.18</c:v>
                </c:pt>
                <c:pt idx="15">
                  <c:v>80815.12</c:v>
                </c:pt>
                <c:pt idx="16">
                  <c:v>81149.36</c:v>
                </c:pt>
                <c:pt idx="17">
                  <c:v>99898.84</c:v>
                </c:pt>
                <c:pt idx="18">
                  <c:v>97250.91</c:v>
                </c:pt>
                <c:pt idx="19">
                  <c:v>98363.34</c:v>
                </c:pt>
                <c:pt idx="20">
                  <c:v>120925.84</c:v>
                </c:pt>
                <c:pt idx="21">
                  <c:v>124686.96</c:v>
                </c:pt>
                <c:pt idx="22">
                  <c:v>90591.51</c:v>
                </c:pt>
                <c:pt idx="23">
                  <c:v>82071.929999999993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87-469C-8229-48D7B244417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80173743"/>
        <c:axId val="1380174223"/>
        <c:extLst/>
      </c:lineChart>
      <c:catAx>
        <c:axId val="138017374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0174223"/>
        <c:crosses val="autoZero"/>
        <c:auto val="1"/>
        <c:lblAlgn val="ctr"/>
        <c:lblOffset val="100"/>
        <c:noMultiLvlLbl val="0"/>
      </c:catAx>
      <c:valAx>
        <c:axId val="1380174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0173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 fontScale="90000"/>
          </a:bodyPr>
          <a:lstStyle/>
          <a:p>
            <a:r>
              <a:rPr lang="en-US" dirty="0"/>
              <a:t>Industry LEVEL FORECAST</a:t>
            </a:r>
            <a:br>
              <a:rPr lang="en-US" dirty="0"/>
            </a:br>
            <a:endParaRPr lang="en-US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082" y="4764832"/>
            <a:ext cx="8652788" cy="679649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By Ananta Kumaar V R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1200" dirty="0"/>
              <a:t>under the Guidance of </a:t>
            </a:r>
            <a:r>
              <a:rPr lang="en-US" dirty="0"/>
              <a:t>Srinidhi K J</a:t>
            </a: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8">
            <a:extLst>
              <a:ext uri="{FF2B5EF4-FFF2-40B4-BE49-F238E27FC236}">
                <a16:creationId xmlns:a16="http://schemas.microsoft.com/office/drawing/2014/main" id="{F7C7AD84-7FD1-162B-C64D-6B18886B2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37" t="1" r="1" b="-9120"/>
          <a:stretch/>
        </p:blipFill>
        <p:spPr bwMode="auto">
          <a:xfrm>
            <a:off x="4332903" y="3756620"/>
            <a:ext cx="3165068" cy="10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C17D0D-84F6-6F69-EB32-7427E0D89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97145"/>
              </p:ext>
            </p:extLst>
          </p:nvPr>
        </p:nvGraphicFramePr>
        <p:xfrm>
          <a:off x="785715" y="1809810"/>
          <a:ext cx="5167838" cy="4121313"/>
        </p:xfrm>
        <a:graphic>
          <a:graphicData uri="http://schemas.openxmlformats.org/drawingml/2006/table">
            <a:tbl>
              <a:tblPr firstRow="1" bandRow="1"/>
              <a:tblGrid>
                <a:gridCol w="1477570">
                  <a:extLst>
                    <a:ext uri="{9D8B030D-6E8A-4147-A177-3AD203B41FA5}">
                      <a16:colId xmlns:a16="http://schemas.microsoft.com/office/drawing/2014/main" val="3646507735"/>
                    </a:ext>
                  </a:extLst>
                </a:gridCol>
                <a:gridCol w="1316646">
                  <a:extLst>
                    <a:ext uri="{9D8B030D-6E8A-4147-A177-3AD203B41FA5}">
                      <a16:colId xmlns:a16="http://schemas.microsoft.com/office/drawing/2014/main" val="2580857820"/>
                    </a:ext>
                  </a:extLst>
                </a:gridCol>
                <a:gridCol w="954569">
                  <a:extLst>
                    <a:ext uri="{9D8B030D-6E8A-4147-A177-3AD203B41FA5}">
                      <a16:colId xmlns:a16="http://schemas.microsoft.com/office/drawing/2014/main" val="1560351143"/>
                    </a:ext>
                  </a:extLst>
                </a:gridCol>
                <a:gridCol w="1419053">
                  <a:extLst>
                    <a:ext uri="{9D8B030D-6E8A-4147-A177-3AD203B41FA5}">
                      <a16:colId xmlns:a16="http://schemas.microsoft.com/office/drawing/2014/main" val="4150460502"/>
                    </a:ext>
                  </a:extLst>
                </a:gridCol>
              </a:tblGrid>
              <a:tr h="315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Year-Quarter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Quarter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437318"/>
                  </a:ext>
                </a:extLst>
              </a:tr>
              <a:tr h="3152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393241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11,47,953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056963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375584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748271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379128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2519016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275299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8,72,178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609617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273195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34885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323684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530950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317886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9,94,035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799126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328570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247038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347579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843541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385071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10,43,830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561736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330968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997021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327791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30957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F222F5-81C1-2127-11BA-88484A036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142166"/>
              </p:ext>
            </p:extLst>
          </p:nvPr>
        </p:nvGraphicFramePr>
        <p:xfrm>
          <a:off x="6357258" y="1809810"/>
          <a:ext cx="5167838" cy="4121313"/>
        </p:xfrm>
        <a:graphic>
          <a:graphicData uri="http://schemas.openxmlformats.org/drawingml/2006/table">
            <a:tbl>
              <a:tblPr firstRow="1" bandRow="1"/>
              <a:tblGrid>
                <a:gridCol w="1477570">
                  <a:extLst>
                    <a:ext uri="{9D8B030D-6E8A-4147-A177-3AD203B41FA5}">
                      <a16:colId xmlns:a16="http://schemas.microsoft.com/office/drawing/2014/main" val="2070129321"/>
                    </a:ext>
                  </a:extLst>
                </a:gridCol>
                <a:gridCol w="1316646">
                  <a:extLst>
                    <a:ext uri="{9D8B030D-6E8A-4147-A177-3AD203B41FA5}">
                      <a16:colId xmlns:a16="http://schemas.microsoft.com/office/drawing/2014/main" val="2284932444"/>
                    </a:ext>
                  </a:extLst>
                </a:gridCol>
                <a:gridCol w="954569">
                  <a:extLst>
                    <a:ext uri="{9D8B030D-6E8A-4147-A177-3AD203B41FA5}">
                      <a16:colId xmlns:a16="http://schemas.microsoft.com/office/drawing/2014/main" val="1776471399"/>
                    </a:ext>
                  </a:extLst>
                </a:gridCol>
                <a:gridCol w="1419053">
                  <a:extLst>
                    <a:ext uri="{9D8B030D-6E8A-4147-A177-3AD203B41FA5}">
                      <a16:colId xmlns:a16="http://schemas.microsoft.com/office/drawing/2014/main" val="2031115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Year-Quarter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Quarter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631381"/>
                  </a:ext>
                </a:extLst>
              </a:tr>
              <a:tr h="3152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348887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10,48,225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673137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344615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99391924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354723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89181147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237343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7,27,468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60129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226626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085589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263499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197491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311215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9,59,345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962591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313699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299014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334431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316404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347561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9,98,079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346875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328861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7618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321657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6912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513169B-E8B5-F0A1-F1CF-D39E36F599B6}"/>
              </a:ext>
            </a:extLst>
          </p:cNvPr>
          <p:cNvSpPr txBox="1"/>
          <p:nvPr/>
        </p:nvSpPr>
        <p:spPr>
          <a:xfrm>
            <a:off x="615821" y="742211"/>
            <a:ext cx="698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Final Forecasted Sales figures of PC for Jan 2023- Dec 2024</a:t>
            </a:r>
          </a:p>
        </p:txBody>
      </p:sp>
    </p:spTree>
    <p:extLst>
      <p:ext uri="{BB962C8B-B14F-4D97-AF65-F5344CB8AC3E}">
        <p14:creationId xmlns:p14="http://schemas.microsoft.com/office/powerpoint/2010/main" val="38147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line, rectangle, parallel&#10;&#10;Description automatically generated">
            <a:extLst>
              <a:ext uri="{FF2B5EF4-FFF2-40B4-BE49-F238E27FC236}">
                <a16:creationId xmlns:a16="http://schemas.microsoft.com/office/drawing/2014/main" id="{BC489A41-5F98-05FB-AF3B-C486F3D1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513856"/>
            <a:ext cx="8820179" cy="5830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143EC2-39A4-0522-03BA-360E50BD1DE8}"/>
              </a:ext>
            </a:extLst>
          </p:cNvPr>
          <p:cNvSpPr txBox="1"/>
          <p:nvPr/>
        </p:nvSpPr>
        <p:spPr>
          <a:xfrm>
            <a:off x="9461240" y="1043769"/>
            <a:ext cx="23097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LCV</a:t>
            </a:r>
            <a:r>
              <a:rPr lang="en-IN" dirty="0"/>
              <a:t> Sales plot against time during the process of data cleaning and EDA for model train</a:t>
            </a:r>
          </a:p>
        </p:txBody>
      </p:sp>
    </p:spTree>
    <p:extLst>
      <p:ext uri="{BB962C8B-B14F-4D97-AF65-F5344CB8AC3E}">
        <p14:creationId xmlns:p14="http://schemas.microsoft.com/office/powerpoint/2010/main" val="459944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7AAEB46-F1F6-59C1-96DC-0489D334F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27" y="387220"/>
            <a:ext cx="9304055" cy="6083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FCCBA3-EE85-F681-A510-FBAD1EBE6A66}"/>
              </a:ext>
            </a:extLst>
          </p:cNvPr>
          <p:cNvSpPr txBox="1"/>
          <p:nvPr/>
        </p:nvSpPr>
        <p:spPr>
          <a:xfrm>
            <a:off x="9909109" y="2182104"/>
            <a:ext cx="20643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        </a:t>
            </a:r>
            <a:r>
              <a:rPr lang="en-IN" b="1" dirty="0"/>
              <a:t>LCV</a:t>
            </a:r>
          </a:p>
          <a:p>
            <a:r>
              <a:rPr lang="en-IN" dirty="0"/>
              <a:t>Heat map for correlation between indicators before Feature importance analysis.</a:t>
            </a:r>
          </a:p>
        </p:txBody>
      </p:sp>
    </p:spTree>
    <p:extLst>
      <p:ext uri="{BB962C8B-B14F-4D97-AF65-F5344CB8AC3E}">
        <p14:creationId xmlns:p14="http://schemas.microsoft.com/office/powerpoint/2010/main" val="16152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19E24AC3-A405-3C06-5C11-7DCC0A94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9" y="578498"/>
            <a:ext cx="5388442" cy="4711959"/>
          </a:xfrm>
          <a:prstGeom prst="rect">
            <a:avLst/>
          </a:prstGeom>
        </p:spPr>
      </p:pic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61885618-AC4F-689E-F0B9-0530AACC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41" y="578497"/>
            <a:ext cx="5462470" cy="471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50964-C185-BA62-5855-FAE31D5D4AA4}"/>
              </a:ext>
            </a:extLst>
          </p:cNvPr>
          <p:cNvSpPr txBox="1"/>
          <p:nvPr/>
        </p:nvSpPr>
        <p:spPr>
          <a:xfrm>
            <a:off x="1670179" y="5625100"/>
            <a:ext cx="9507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Comparison of number of indicators before and after feature importance analysis for LCV</a:t>
            </a:r>
          </a:p>
        </p:txBody>
      </p:sp>
    </p:spTree>
    <p:extLst>
      <p:ext uri="{BB962C8B-B14F-4D97-AF65-F5344CB8AC3E}">
        <p14:creationId xmlns:p14="http://schemas.microsoft.com/office/powerpoint/2010/main" val="373155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ost-it note, square, rectangle, screenshot&#10;&#10;Description automatically generated">
            <a:extLst>
              <a:ext uri="{FF2B5EF4-FFF2-40B4-BE49-F238E27FC236}">
                <a16:creationId xmlns:a16="http://schemas.microsoft.com/office/drawing/2014/main" id="{6558649F-7035-03C1-2D39-24EB7239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490660"/>
            <a:ext cx="7220921" cy="5876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707673-C968-7CD0-ED01-B2829965C7B7}"/>
              </a:ext>
            </a:extLst>
          </p:cNvPr>
          <p:cNvSpPr txBox="1"/>
          <p:nvPr/>
        </p:nvSpPr>
        <p:spPr>
          <a:xfrm>
            <a:off x="8612155" y="2174233"/>
            <a:ext cx="26335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           </a:t>
            </a:r>
            <a:r>
              <a:rPr lang="en-IN" b="1" dirty="0"/>
              <a:t>LCV</a:t>
            </a:r>
          </a:p>
          <a:p>
            <a:r>
              <a:rPr lang="en-IN" dirty="0"/>
              <a:t>Heat map for correlation between indicators after feature importance analysis with most correlated indicators filtered out.</a:t>
            </a:r>
          </a:p>
        </p:txBody>
      </p:sp>
    </p:spTree>
    <p:extLst>
      <p:ext uri="{BB962C8B-B14F-4D97-AF65-F5344CB8AC3E}">
        <p14:creationId xmlns:p14="http://schemas.microsoft.com/office/powerpoint/2010/main" val="2523738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line, handwriting&#10;&#10;Description automatically generated">
            <a:extLst>
              <a:ext uri="{FF2B5EF4-FFF2-40B4-BE49-F238E27FC236}">
                <a16:creationId xmlns:a16="http://schemas.microsoft.com/office/drawing/2014/main" id="{2000466E-6BF1-DFBD-9E1B-18FC62B2D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3" y="548262"/>
            <a:ext cx="11230254" cy="4602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C7651-B369-B28A-A4EA-19D774D539D1}"/>
              </a:ext>
            </a:extLst>
          </p:cNvPr>
          <p:cNvSpPr txBox="1"/>
          <p:nvPr/>
        </p:nvSpPr>
        <p:spPr>
          <a:xfrm>
            <a:off x="3769567" y="5337110"/>
            <a:ext cx="559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LCV final forecast obtained from model</a:t>
            </a:r>
          </a:p>
        </p:txBody>
      </p:sp>
    </p:spTree>
    <p:extLst>
      <p:ext uri="{BB962C8B-B14F-4D97-AF65-F5344CB8AC3E}">
        <p14:creationId xmlns:p14="http://schemas.microsoft.com/office/powerpoint/2010/main" val="149821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1398A33-642B-E53A-8620-000A4375EEA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18461478"/>
              </p:ext>
            </p:extLst>
          </p:nvPr>
        </p:nvGraphicFramePr>
        <p:xfrm>
          <a:off x="781050" y="1193784"/>
          <a:ext cx="10629900" cy="5310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700E217-614C-B486-7E1F-8C7B0E0E6FEC}"/>
              </a:ext>
            </a:extLst>
          </p:cNvPr>
          <p:cNvSpPr txBox="1"/>
          <p:nvPr/>
        </p:nvSpPr>
        <p:spPr>
          <a:xfrm>
            <a:off x="501521" y="52912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LCV Monthly Sales Forecast Jan-2023 to Dec-2024</a:t>
            </a:r>
          </a:p>
        </p:txBody>
      </p:sp>
    </p:spTree>
    <p:extLst>
      <p:ext uri="{BB962C8B-B14F-4D97-AF65-F5344CB8AC3E}">
        <p14:creationId xmlns:p14="http://schemas.microsoft.com/office/powerpoint/2010/main" val="4130948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5D7DC-876E-A117-B084-A38F86DDA6B0}"/>
              </a:ext>
            </a:extLst>
          </p:cNvPr>
          <p:cNvSpPr txBox="1"/>
          <p:nvPr/>
        </p:nvSpPr>
        <p:spPr>
          <a:xfrm>
            <a:off x="426876" y="4989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LCV Quarterly Sales Forecast Jan-2023 to Oct-2024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799061-4836-B87C-DA5B-4B8DB994C4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172431"/>
              </p:ext>
            </p:extLst>
          </p:nvPr>
        </p:nvGraphicFramePr>
        <p:xfrm>
          <a:off x="1333500" y="1104900"/>
          <a:ext cx="9525000" cy="516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225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39EB5A-B923-7743-4E83-D5322081A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802073"/>
              </p:ext>
            </p:extLst>
          </p:nvPr>
        </p:nvGraphicFramePr>
        <p:xfrm>
          <a:off x="740229" y="1961612"/>
          <a:ext cx="5167838" cy="4121313"/>
        </p:xfrm>
        <a:graphic>
          <a:graphicData uri="http://schemas.openxmlformats.org/drawingml/2006/table">
            <a:tbl>
              <a:tblPr firstRow="1" bandRow="1"/>
              <a:tblGrid>
                <a:gridCol w="1477570">
                  <a:extLst>
                    <a:ext uri="{9D8B030D-6E8A-4147-A177-3AD203B41FA5}">
                      <a16:colId xmlns:a16="http://schemas.microsoft.com/office/drawing/2014/main" val="2358428962"/>
                    </a:ext>
                  </a:extLst>
                </a:gridCol>
                <a:gridCol w="1316646">
                  <a:extLst>
                    <a:ext uri="{9D8B030D-6E8A-4147-A177-3AD203B41FA5}">
                      <a16:colId xmlns:a16="http://schemas.microsoft.com/office/drawing/2014/main" val="653523267"/>
                    </a:ext>
                  </a:extLst>
                </a:gridCol>
                <a:gridCol w="954569">
                  <a:extLst>
                    <a:ext uri="{9D8B030D-6E8A-4147-A177-3AD203B41FA5}">
                      <a16:colId xmlns:a16="http://schemas.microsoft.com/office/drawing/2014/main" val="753158391"/>
                    </a:ext>
                  </a:extLst>
                </a:gridCol>
                <a:gridCol w="1419053">
                  <a:extLst>
                    <a:ext uri="{9D8B030D-6E8A-4147-A177-3AD203B41FA5}">
                      <a16:colId xmlns:a16="http://schemas.microsoft.com/office/drawing/2014/main" val="67280102"/>
                    </a:ext>
                  </a:extLst>
                </a:gridCol>
              </a:tblGrid>
              <a:tr h="2819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Year-Quarter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Quarter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706058"/>
                  </a:ext>
                </a:extLst>
              </a:tr>
              <a:tr h="3152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62150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1,85,018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10185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60459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06000765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62409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6583634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38162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1,32,077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90310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41613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17772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52302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441553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51826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1,65,495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43056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54134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65099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59535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77221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62075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1,78,451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03248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56479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90143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59897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89656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C3A2EE-59E0-C0E1-A162-E2269217F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765574"/>
              </p:ext>
            </p:extLst>
          </p:nvPr>
        </p:nvGraphicFramePr>
        <p:xfrm>
          <a:off x="6283933" y="1961611"/>
          <a:ext cx="5167838" cy="4121313"/>
        </p:xfrm>
        <a:graphic>
          <a:graphicData uri="http://schemas.openxmlformats.org/drawingml/2006/table">
            <a:tbl>
              <a:tblPr firstRow="1" bandRow="1"/>
              <a:tblGrid>
                <a:gridCol w="1477570">
                  <a:extLst>
                    <a:ext uri="{9D8B030D-6E8A-4147-A177-3AD203B41FA5}">
                      <a16:colId xmlns:a16="http://schemas.microsoft.com/office/drawing/2014/main" val="1063369882"/>
                    </a:ext>
                  </a:extLst>
                </a:gridCol>
                <a:gridCol w="1316646">
                  <a:extLst>
                    <a:ext uri="{9D8B030D-6E8A-4147-A177-3AD203B41FA5}">
                      <a16:colId xmlns:a16="http://schemas.microsoft.com/office/drawing/2014/main" val="3655429410"/>
                    </a:ext>
                  </a:extLst>
                </a:gridCol>
                <a:gridCol w="954569">
                  <a:extLst>
                    <a:ext uri="{9D8B030D-6E8A-4147-A177-3AD203B41FA5}">
                      <a16:colId xmlns:a16="http://schemas.microsoft.com/office/drawing/2014/main" val="1955599302"/>
                    </a:ext>
                  </a:extLst>
                </a:gridCol>
                <a:gridCol w="1419053">
                  <a:extLst>
                    <a:ext uri="{9D8B030D-6E8A-4147-A177-3AD203B41FA5}">
                      <a16:colId xmlns:a16="http://schemas.microsoft.com/office/drawing/2014/main" val="2625200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Year-Quarter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Quarter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949444"/>
                  </a:ext>
                </a:extLst>
              </a:tr>
              <a:tr h="3152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61881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1,89,912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071689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61688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16453095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66343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48759097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43788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1,38,572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579413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43659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54023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51125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866772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56498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1,75,530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867456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57046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417143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61986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465798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61923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1,84,792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530589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60201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5866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62668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970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B2AE1E-7029-A29E-C2A0-F45335831051}"/>
              </a:ext>
            </a:extLst>
          </p:cNvPr>
          <p:cNvSpPr txBox="1"/>
          <p:nvPr/>
        </p:nvSpPr>
        <p:spPr>
          <a:xfrm>
            <a:off x="641480" y="77507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Final Forecasted Sales figures of LCV for Jan 2023- Dec 2024</a:t>
            </a:r>
          </a:p>
        </p:txBody>
      </p:sp>
    </p:spTree>
    <p:extLst>
      <p:ext uri="{BB962C8B-B14F-4D97-AF65-F5344CB8AC3E}">
        <p14:creationId xmlns:p14="http://schemas.microsoft.com/office/powerpoint/2010/main" val="3994795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line, rectangle, parallel&#10;&#10;Description automatically generated">
            <a:extLst>
              <a:ext uri="{FF2B5EF4-FFF2-40B4-BE49-F238E27FC236}">
                <a16:creationId xmlns:a16="http://schemas.microsoft.com/office/drawing/2014/main" id="{48B9C368-B25A-9D0A-3B46-835E61D3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73" y="414337"/>
            <a:ext cx="9124536" cy="6029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6FE6CD-38AA-143D-F02F-8A449699A044}"/>
              </a:ext>
            </a:extLst>
          </p:cNvPr>
          <p:cNvSpPr txBox="1"/>
          <p:nvPr/>
        </p:nvSpPr>
        <p:spPr>
          <a:xfrm>
            <a:off x="9909110" y="2322063"/>
            <a:ext cx="18684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HCV</a:t>
            </a:r>
            <a:r>
              <a:rPr lang="en-IN" dirty="0"/>
              <a:t> Sales plot against time during the process of data cleaning and EDA for model train</a:t>
            </a:r>
          </a:p>
        </p:txBody>
      </p:sp>
    </p:spTree>
    <p:extLst>
      <p:ext uri="{BB962C8B-B14F-4D97-AF65-F5344CB8AC3E}">
        <p14:creationId xmlns:p14="http://schemas.microsoft.com/office/powerpoint/2010/main" val="53493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BDAFEE9-4758-3935-E566-45A1AF51216A}"/>
              </a:ext>
            </a:extLst>
          </p:cNvPr>
          <p:cNvCxnSpPr>
            <a:cxnSpLocks/>
          </p:cNvCxnSpPr>
          <p:nvPr/>
        </p:nvCxnSpPr>
        <p:spPr>
          <a:xfrm flipH="1">
            <a:off x="571500" y="3919768"/>
            <a:ext cx="11079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BAB16D-816A-27E5-53BB-7088A3388849}"/>
              </a:ext>
            </a:extLst>
          </p:cNvPr>
          <p:cNvCxnSpPr>
            <a:cxnSpLocks/>
          </p:cNvCxnSpPr>
          <p:nvPr/>
        </p:nvCxnSpPr>
        <p:spPr>
          <a:xfrm>
            <a:off x="5928852" y="857250"/>
            <a:ext cx="0" cy="30815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EA1928A-82F5-595E-FCD2-EE6EC730171E}"/>
              </a:ext>
            </a:extLst>
          </p:cNvPr>
          <p:cNvSpPr/>
          <p:nvPr/>
        </p:nvSpPr>
        <p:spPr>
          <a:xfrm>
            <a:off x="562708" y="788888"/>
            <a:ext cx="292881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sz="2800" dirty="0">
                <a:solidFill>
                  <a:srgbClr val="00B0F0"/>
                </a:solidFill>
              </a:rPr>
              <a:t>PROJECT </a:t>
            </a:r>
            <a:r>
              <a:rPr lang="en-US" sz="2800" b="1" dirty="0">
                <a:solidFill>
                  <a:srgbClr val="00B0F0"/>
                </a:solidFill>
              </a:rPr>
              <a:t>OBJECTIVE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645773-B68C-EA70-AED1-9FC59A60E620}"/>
              </a:ext>
            </a:extLst>
          </p:cNvPr>
          <p:cNvSpPr/>
          <p:nvPr/>
        </p:nvSpPr>
        <p:spPr>
          <a:xfrm>
            <a:off x="6073183" y="788888"/>
            <a:ext cx="3786293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sz="2800" dirty="0">
                <a:solidFill>
                  <a:schemeClr val="accent2"/>
                </a:solidFill>
              </a:rPr>
              <a:t>EXPECTED </a:t>
            </a:r>
            <a:r>
              <a:rPr lang="en-US" sz="2800" b="1" dirty="0">
                <a:solidFill>
                  <a:schemeClr val="accent2"/>
                </a:solidFill>
              </a:rPr>
              <a:t>BENEFITS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7FA58-096A-5C3C-2599-A8F805441ABF}"/>
              </a:ext>
            </a:extLst>
          </p:cNvPr>
          <p:cNvSpPr/>
          <p:nvPr/>
        </p:nvSpPr>
        <p:spPr>
          <a:xfrm>
            <a:off x="562708" y="3948067"/>
            <a:ext cx="3859967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SOLUTION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02C1066-4ED9-E35A-7EE8-4728152E6AD8}"/>
              </a:ext>
            </a:extLst>
          </p:cNvPr>
          <p:cNvSpPr>
            <a:spLocks/>
          </p:cNvSpPr>
          <p:nvPr/>
        </p:nvSpPr>
        <p:spPr bwMode="auto">
          <a:xfrm>
            <a:off x="8612434" y="1416189"/>
            <a:ext cx="555613" cy="579536"/>
          </a:xfrm>
          <a:custGeom>
            <a:avLst/>
            <a:gdLst>
              <a:gd name="T0" fmla="*/ 677 w 1305"/>
              <a:gd name="T1" fmla="*/ 0 h 1208"/>
              <a:gd name="T2" fmla="*/ 0 w 1305"/>
              <a:gd name="T3" fmla="*/ 221 h 1208"/>
              <a:gd name="T4" fmla="*/ 0 w 1305"/>
              <a:gd name="T5" fmla="*/ 941 h 1208"/>
              <a:gd name="T6" fmla="*/ 677 w 1305"/>
              <a:gd name="T7" fmla="*/ 1208 h 1208"/>
              <a:gd name="T8" fmla="*/ 1305 w 1305"/>
              <a:gd name="T9" fmla="*/ 941 h 1208"/>
              <a:gd name="T10" fmla="*/ 1305 w 1305"/>
              <a:gd name="T11" fmla="*/ 218 h 1208"/>
              <a:gd name="T12" fmla="*/ 677 w 1305"/>
              <a:gd name="T13" fmla="*/ 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5" h="1208">
                <a:moveTo>
                  <a:pt x="677" y="0"/>
                </a:moveTo>
                <a:lnTo>
                  <a:pt x="0" y="221"/>
                </a:lnTo>
                <a:lnTo>
                  <a:pt x="0" y="941"/>
                </a:lnTo>
                <a:lnTo>
                  <a:pt x="677" y="1208"/>
                </a:lnTo>
                <a:lnTo>
                  <a:pt x="1305" y="941"/>
                </a:lnTo>
                <a:lnTo>
                  <a:pt x="1305" y="218"/>
                </a:lnTo>
                <a:lnTo>
                  <a:pt x="677" y="0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0B470BA-88C0-B768-3FFA-9236CBF93AD6}"/>
              </a:ext>
            </a:extLst>
          </p:cNvPr>
          <p:cNvSpPr>
            <a:spLocks/>
          </p:cNvSpPr>
          <p:nvPr/>
        </p:nvSpPr>
        <p:spPr bwMode="auto">
          <a:xfrm>
            <a:off x="6185567" y="1336856"/>
            <a:ext cx="1726419" cy="1800753"/>
          </a:xfrm>
          <a:custGeom>
            <a:avLst/>
            <a:gdLst>
              <a:gd name="T0" fmla="*/ 677 w 1305"/>
              <a:gd name="T1" fmla="*/ 0 h 1208"/>
              <a:gd name="T2" fmla="*/ 0 w 1305"/>
              <a:gd name="T3" fmla="*/ 221 h 1208"/>
              <a:gd name="T4" fmla="*/ 0 w 1305"/>
              <a:gd name="T5" fmla="*/ 941 h 1208"/>
              <a:gd name="T6" fmla="*/ 677 w 1305"/>
              <a:gd name="T7" fmla="*/ 1208 h 1208"/>
              <a:gd name="T8" fmla="*/ 1305 w 1305"/>
              <a:gd name="T9" fmla="*/ 941 h 1208"/>
              <a:gd name="T10" fmla="*/ 1305 w 1305"/>
              <a:gd name="T11" fmla="*/ 218 h 1208"/>
              <a:gd name="T12" fmla="*/ 677 w 1305"/>
              <a:gd name="T13" fmla="*/ 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5" h="1208">
                <a:moveTo>
                  <a:pt x="677" y="0"/>
                </a:moveTo>
                <a:lnTo>
                  <a:pt x="0" y="221"/>
                </a:lnTo>
                <a:lnTo>
                  <a:pt x="0" y="941"/>
                </a:lnTo>
                <a:lnTo>
                  <a:pt x="677" y="1208"/>
                </a:lnTo>
                <a:lnTo>
                  <a:pt x="1305" y="941"/>
                </a:lnTo>
                <a:lnTo>
                  <a:pt x="1305" y="218"/>
                </a:lnTo>
                <a:lnTo>
                  <a:pt x="677" y="0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18B81B4-AAF6-0C16-0F1D-ECC4CD1DD6CC}"/>
              </a:ext>
            </a:extLst>
          </p:cNvPr>
          <p:cNvSpPr>
            <a:spLocks/>
          </p:cNvSpPr>
          <p:nvPr/>
        </p:nvSpPr>
        <p:spPr bwMode="auto">
          <a:xfrm>
            <a:off x="8006919" y="2036956"/>
            <a:ext cx="1726419" cy="1800753"/>
          </a:xfrm>
          <a:custGeom>
            <a:avLst/>
            <a:gdLst>
              <a:gd name="T0" fmla="*/ 677 w 1305"/>
              <a:gd name="T1" fmla="*/ 0 h 1208"/>
              <a:gd name="T2" fmla="*/ 0 w 1305"/>
              <a:gd name="T3" fmla="*/ 221 h 1208"/>
              <a:gd name="T4" fmla="*/ 0 w 1305"/>
              <a:gd name="T5" fmla="*/ 941 h 1208"/>
              <a:gd name="T6" fmla="*/ 677 w 1305"/>
              <a:gd name="T7" fmla="*/ 1208 h 1208"/>
              <a:gd name="T8" fmla="*/ 1305 w 1305"/>
              <a:gd name="T9" fmla="*/ 941 h 1208"/>
              <a:gd name="T10" fmla="*/ 1305 w 1305"/>
              <a:gd name="T11" fmla="*/ 218 h 1208"/>
              <a:gd name="T12" fmla="*/ 677 w 1305"/>
              <a:gd name="T13" fmla="*/ 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5" h="1208">
                <a:moveTo>
                  <a:pt x="677" y="0"/>
                </a:moveTo>
                <a:lnTo>
                  <a:pt x="0" y="221"/>
                </a:lnTo>
                <a:lnTo>
                  <a:pt x="0" y="941"/>
                </a:lnTo>
                <a:lnTo>
                  <a:pt x="677" y="1208"/>
                </a:lnTo>
                <a:lnTo>
                  <a:pt x="1305" y="941"/>
                </a:lnTo>
                <a:lnTo>
                  <a:pt x="1305" y="218"/>
                </a:lnTo>
                <a:lnTo>
                  <a:pt x="677" y="0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193C150B-3ABC-47A6-FDEF-CDD802A17D4C}"/>
              </a:ext>
            </a:extLst>
          </p:cNvPr>
          <p:cNvSpPr>
            <a:spLocks/>
          </p:cNvSpPr>
          <p:nvPr/>
        </p:nvSpPr>
        <p:spPr bwMode="auto">
          <a:xfrm>
            <a:off x="9828272" y="1336856"/>
            <a:ext cx="1726419" cy="1800753"/>
          </a:xfrm>
          <a:custGeom>
            <a:avLst/>
            <a:gdLst>
              <a:gd name="T0" fmla="*/ 677 w 1305"/>
              <a:gd name="T1" fmla="*/ 0 h 1208"/>
              <a:gd name="T2" fmla="*/ 0 w 1305"/>
              <a:gd name="T3" fmla="*/ 221 h 1208"/>
              <a:gd name="T4" fmla="*/ 0 w 1305"/>
              <a:gd name="T5" fmla="*/ 941 h 1208"/>
              <a:gd name="T6" fmla="*/ 677 w 1305"/>
              <a:gd name="T7" fmla="*/ 1208 h 1208"/>
              <a:gd name="T8" fmla="*/ 1305 w 1305"/>
              <a:gd name="T9" fmla="*/ 941 h 1208"/>
              <a:gd name="T10" fmla="*/ 1305 w 1305"/>
              <a:gd name="T11" fmla="*/ 218 h 1208"/>
              <a:gd name="T12" fmla="*/ 677 w 1305"/>
              <a:gd name="T13" fmla="*/ 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5" h="1208">
                <a:moveTo>
                  <a:pt x="677" y="0"/>
                </a:moveTo>
                <a:lnTo>
                  <a:pt x="0" y="221"/>
                </a:lnTo>
                <a:lnTo>
                  <a:pt x="0" y="941"/>
                </a:lnTo>
                <a:lnTo>
                  <a:pt x="677" y="1208"/>
                </a:lnTo>
                <a:lnTo>
                  <a:pt x="1305" y="941"/>
                </a:lnTo>
                <a:lnTo>
                  <a:pt x="1305" y="218"/>
                </a:lnTo>
                <a:lnTo>
                  <a:pt x="677" y="0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1B40EC7-2CE2-5C93-1F19-1727A9AD1705}"/>
              </a:ext>
            </a:extLst>
          </p:cNvPr>
          <p:cNvSpPr>
            <a:spLocks/>
          </p:cNvSpPr>
          <p:nvPr/>
        </p:nvSpPr>
        <p:spPr bwMode="auto">
          <a:xfrm>
            <a:off x="6236809" y="1390305"/>
            <a:ext cx="1623935" cy="1693855"/>
          </a:xfrm>
          <a:custGeom>
            <a:avLst/>
            <a:gdLst>
              <a:gd name="T0" fmla="*/ 677 w 1305"/>
              <a:gd name="T1" fmla="*/ 0 h 1208"/>
              <a:gd name="T2" fmla="*/ 0 w 1305"/>
              <a:gd name="T3" fmla="*/ 221 h 1208"/>
              <a:gd name="T4" fmla="*/ 0 w 1305"/>
              <a:gd name="T5" fmla="*/ 941 h 1208"/>
              <a:gd name="T6" fmla="*/ 677 w 1305"/>
              <a:gd name="T7" fmla="*/ 1208 h 1208"/>
              <a:gd name="T8" fmla="*/ 1305 w 1305"/>
              <a:gd name="T9" fmla="*/ 941 h 1208"/>
              <a:gd name="T10" fmla="*/ 1305 w 1305"/>
              <a:gd name="T11" fmla="*/ 218 h 1208"/>
              <a:gd name="T12" fmla="*/ 677 w 1305"/>
              <a:gd name="T13" fmla="*/ 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5" h="1208">
                <a:moveTo>
                  <a:pt x="677" y="0"/>
                </a:moveTo>
                <a:lnTo>
                  <a:pt x="0" y="221"/>
                </a:lnTo>
                <a:lnTo>
                  <a:pt x="0" y="941"/>
                </a:lnTo>
                <a:lnTo>
                  <a:pt x="677" y="1208"/>
                </a:lnTo>
                <a:lnTo>
                  <a:pt x="1305" y="941"/>
                </a:lnTo>
                <a:lnTo>
                  <a:pt x="1305" y="218"/>
                </a:lnTo>
                <a:lnTo>
                  <a:pt x="677" y="0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19E9FD9-E0A8-45FD-720E-62E9D2114BAD}"/>
              </a:ext>
            </a:extLst>
          </p:cNvPr>
          <p:cNvSpPr>
            <a:spLocks/>
          </p:cNvSpPr>
          <p:nvPr/>
        </p:nvSpPr>
        <p:spPr bwMode="auto">
          <a:xfrm>
            <a:off x="8058161" y="2090405"/>
            <a:ext cx="1623935" cy="1693855"/>
          </a:xfrm>
          <a:custGeom>
            <a:avLst/>
            <a:gdLst>
              <a:gd name="T0" fmla="*/ 677 w 1305"/>
              <a:gd name="T1" fmla="*/ 0 h 1208"/>
              <a:gd name="T2" fmla="*/ 0 w 1305"/>
              <a:gd name="T3" fmla="*/ 221 h 1208"/>
              <a:gd name="T4" fmla="*/ 0 w 1305"/>
              <a:gd name="T5" fmla="*/ 941 h 1208"/>
              <a:gd name="T6" fmla="*/ 677 w 1305"/>
              <a:gd name="T7" fmla="*/ 1208 h 1208"/>
              <a:gd name="T8" fmla="*/ 1305 w 1305"/>
              <a:gd name="T9" fmla="*/ 941 h 1208"/>
              <a:gd name="T10" fmla="*/ 1305 w 1305"/>
              <a:gd name="T11" fmla="*/ 218 h 1208"/>
              <a:gd name="T12" fmla="*/ 677 w 1305"/>
              <a:gd name="T13" fmla="*/ 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5" h="1208">
                <a:moveTo>
                  <a:pt x="677" y="0"/>
                </a:moveTo>
                <a:lnTo>
                  <a:pt x="0" y="221"/>
                </a:lnTo>
                <a:lnTo>
                  <a:pt x="0" y="941"/>
                </a:lnTo>
                <a:lnTo>
                  <a:pt x="677" y="1208"/>
                </a:lnTo>
                <a:lnTo>
                  <a:pt x="1305" y="941"/>
                </a:lnTo>
                <a:lnTo>
                  <a:pt x="1305" y="218"/>
                </a:lnTo>
                <a:lnTo>
                  <a:pt x="677" y="0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A3FE629-1F4F-AABE-3CF3-9DF89232E531}"/>
              </a:ext>
            </a:extLst>
          </p:cNvPr>
          <p:cNvSpPr>
            <a:spLocks/>
          </p:cNvSpPr>
          <p:nvPr/>
        </p:nvSpPr>
        <p:spPr bwMode="auto">
          <a:xfrm>
            <a:off x="9879514" y="1390305"/>
            <a:ext cx="1623935" cy="1693855"/>
          </a:xfrm>
          <a:custGeom>
            <a:avLst/>
            <a:gdLst>
              <a:gd name="T0" fmla="*/ 677 w 1305"/>
              <a:gd name="T1" fmla="*/ 0 h 1208"/>
              <a:gd name="T2" fmla="*/ 0 w 1305"/>
              <a:gd name="T3" fmla="*/ 221 h 1208"/>
              <a:gd name="T4" fmla="*/ 0 w 1305"/>
              <a:gd name="T5" fmla="*/ 941 h 1208"/>
              <a:gd name="T6" fmla="*/ 677 w 1305"/>
              <a:gd name="T7" fmla="*/ 1208 h 1208"/>
              <a:gd name="T8" fmla="*/ 1305 w 1305"/>
              <a:gd name="T9" fmla="*/ 941 h 1208"/>
              <a:gd name="T10" fmla="*/ 1305 w 1305"/>
              <a:gd name="T11" fmla="*/ 218 h 1208"/>
              <a:gd name="T12" fmla="*/ 677 w 1305"/>
              <a:gd name="T13" fmla="*/ 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5" h="1208">
                <a:moveTo>
                  <a:pt x="677" y="0"/>
                </a:moveTo>
                <a:lnTo>
                  <a:pt x="0" y="221"/>
                </a:lnTo>
                <a:lnTo>
                  <a:pt x="0" y="941"/>
                </a:lnTo>
                <a:lnTo>
                  <a:pt x="677" y="1208"/>
                </a:lnTo>
                <a:lnTo>
                  <a:pt x="1305" y="941"/>
                </a:lnTo>
                <a:lnTo>
                  <a:pt x="1305" y="218"/>
                </a:lnTo>
                <a:lnTo>
                  <a:pt x="677" y="0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979E44-0839-E65D-A13A-000C43980A8A}"/>
              </a:ext>
            </a:extLst>
          </p:cNvPr>
          <p:cNvSpPr/>
          <p:nvPr/>
        </p:nvSpPr>
        <p:spPr>
          <a:xfrm>
            <a:off x="6239160" y="1900140"/>
            <a:ext cx="167282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200" b="1" dirty="0">
                <a:solidFill>
                  <a:schemeClr val="accent2"/>
                </a:solidFill>
              </a:rPr>
              <a:t>Improved vehicle sales prediction accuracy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574465-DA5C-E33A-C193-28A3D0E237B3}"/>
              </a:ext>
            </a:extLst>
          </p:cNvPr>
          <p:cNvSpPr/>
          <p:nvPr/>
        </p:nvSpPr>
        <p:spPr>
          <a:xfrm>
            <a:off x="10096609" y="1914067"/>
            <a:ext cx="1189744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200" b="1" dirty="0">
                <a:solidFill>
                  <a:schemeClr val="accent2"/>
                </a:solidFill>
              </a:rPr>
              <a:t>Proactive demand planning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369D5C-19DA-890C-1C1A-CB99C5887FBE}"/>
              </a:ext>
            </a:extLst>
          </p:cNvPr>
          <p:cNvSpPr/>
          <p:nvPr/>
        </p:nvSpPr>
        <p:spPr>
          <a:xfrm>
            <a:off x="8066685" y="2299247"/>
            <a:ext cx="1672825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200" b="1" dirty="0">
                <a:solidFill>
                  <a:schemeClr val="accent2"/>
                </a:solidFill>
              </a:rPr>
              <a:t>Accurately measuring the impact of various sales drivers and their impact on future sales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9C9B30FE-0458-669C-6472-E34D8AAA746F}"/>
              </a:ext>
            </a:extLst>
          </p:cNvPr>
          <p:cNvSpPr>
            <a:spLocks/>
          </p:cNvSpPr>
          <p:nvPr/>
        </p:nvSpPr>
        <p:spPr bwMode="auto">
          <a:xfrm>
            <a:off x="6792116" y="3174243"/>
            <a:ext cx="555613" cy="579536"/>
          </a:xfrm>
          <a:custGeom>
            <a:avLst/>
            <a:gdLst>
              <a:gd name="T0" fmla="*/ 677 w 1305"/>
              <a:gd name="T1" fmla="*/ 0 h 1208"/>
              <a:gd name="T2" fmla="*/ 0 w 1305"/>
              <a:gd name="T3" fmla="*/ 221 h 1208"/>
              <a:gd name="T4" fmla="*/ 0 w 1305"/>
              <a:gd name="T5" fmla="*/ 941 h 1208"/>
              <a:gd name="T6" fmla="*/ 677 w 1305"/>
              <a:gd name="T7" fmla="*/ 1208 h 1208"/>
              <a:gd name="T8" fmla="*/ 1305 w 1305"/>
              <a:gd name="T9" fmla="*/ 941 h 1208"/>
              <a:gd name="T10" fmla="*/ 1305 w 1305"/>
              <a:gd name="T11" fmla="*/ 218 h 1208"/>
              <a:gd name="T12" fmla="*/ 677 w 1305"/>
              <a:gd name="T13" fmla="*/ 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5" h="1208">
                <a:moveTo>
                  <a:pt x="677" y="0"/>
                </a:moveTo>
                <a:lnTo>
                  <a:pt x="0" y="221"/>
                </a:lnTo>
                <a:lnTo>
                  <a:pt x="0" y="941"/>
                </a:lnTo>
                <a:lnTo>
                  <a:pt x="677" y="1208"/>
                </a:lnTo>
                <a:lnTo>
                  <a:pt x="1305" y="941"/>
                </a:lnTo>
                <a:lnTo>
                  <a:pt x="1305" y="218"/>
                </a:lnTo>
                <a:lnTo>
                  <a:pt x="677" y="0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2C1743BD-57D2-8D99-D3B8-D89F1AEFB285}"/>
              </a:ext>
            </a:extLst>
          </p:cNvPr>
          <p:cNvSpPr>
            <a:spLocks/>
          </p:cNvSpPr>
          <p:nvPr/>
        </p:nvSpPr>
        <p:spPr bwMode="auto">
          <a:xfrm>
            <a:off x="10439138" y="3174243"/>
            <a:ext cx="555613" cy="579536"/>
          </a:xfrm>
          <a:custGeom>
            <a:avLst/>
            <a:gdLst>
              <a:gd name="T0" fmla="*/ 677 w 1305"/>
              <a:gd name="T1" fmla="*/ 0 h 1208"/>
              <a:gd name="T2" fmla="*/ 0 w 1305"/>
              <a:gd name="T3" fmla="*/ 221 h 1208"/>
              <a:gd name="T4" fmla="*/ 0 w 1305"/>
              <a:gd name="T5" fmla="*/ 941 h 1208"/>
              <a:gd name="T6" fmla="*/ 677 w 1305"/>
              <a:gd name="T7" fmla="*/ 1208 h 1208"/>
              <a:gd name="T8" fmla="*/ 1305 w 1305"/>
              <a:gd name="T9" fmla="*/ 941 h 1208"/>
              <a:gd name="T10" fmla="*/ 1305 w 1305"/>
              <a:gd name="T11" fmla="*/ 218 h 1208"/>
              <a:gd name="T12" fmla="*/ 677 w 1305"/>
              <a:gd name="T13" fmla="*/ 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5" h="1208">
                <a:moveTo>
                  <a:pt x="677" y="0"/>
                </a:moveTo>
                <a:lnTo>
                  <a:pt x="0" y="221"/>
                </a:lnTo>
                <a:lnTo>
                  <a:pt x="0" y="941"/>
                </a:lnTo>
                <a:lnTo>
                  <a:pt x="677" y="1208"/>
                </a:lnTo>
                <a:lnTo>
                  <a:pt x="1305" y="941"/>
                </a:lnTo>
                <a:lnTo>
                  <a:pt x="1305" y="218"/>
                </a:lnTo>
                <a:lnTo>
                  <a:pt x="677" y="0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59739-4202-49A2-43B1-466869D9E7F1}"/>
              </a:ext>
            </a:extLst>
          </p:cNvPr>
          <p:cNvSpPr/>
          <p:nvPr/>
        </p:nvSpPr>
        <p:spPr>
          <a:xfrm>
            <a:off x="571499" y="4376999"/>
            <a:ext cx="11079163" cy="16770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BBC84EE1-6719-CA81-A5BF-681DF9A53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603" y="1430974"/>
            <a:ext cx="2199140" cy="22076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0B1A51-95BB-5490-B9FB-F9656AE58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27" y="1614734"/>
            <a:ext cx="1827346" cy="1835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F914BC-5350-2D38-80AA-0112F38C5B1A}"/>
              </a:ext>
            </a:extLst>
          </p:cNvPr>
          <p:cNvSpPr/>
          <p:nvPr/>
        </p:nvSpPr>
        <p:spPr>
          <a:xfrm>
            <a:off x="2292517" y="2120510"/>
            <a:ext cx="755735" cy="75573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3" name="Graphic 22" descr="Lightbulb">
            <a:extLst>
              <a:ext uri="{FF2B5EF4-FFF2-40B4-BE49-F238E27FC236}">
                <a16:creationId xmlns:a16="http://schemas.microsoft.com/office/drawing/2014/main" id="{9EFE65F3-F7DC-A7B0-BEC1-5194650D5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75" y="1820946"/>
            <a:ext cx="1426443" cy="142644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2FB2F9C-F9C8-D4A8-BC74-AACA548AE5D8}"/>
              </a:ext>
            </a:extLst>
          </p:cNvPr>
          <p:cNvSpPr/>
          <p:nvPr/>
        </p:nvSpPr>
        <p:spPr>
          <a:xfrm>
            <a:off x="1915302" y="1321673"/>
            <a:ext cx="755735" cy="75573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C145EB-D1A0-2C6F-B9E4-4B17BBCC0441}"/>
              </a:ext>
            </a:extLst>
          </p:cNvPr>
          <p:cNvSpPr/>
          <p:nvPr/>
        </p:nvSpPr>
        <p:spPr>
          <a:xfrm>
            <a:off x="1918724" y="3014733"/>
            <a:ext cx="755735" cy="75573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01D9DEF-2BB8-CC46-3C4C-6DC2F819C362}"/>
              </a:ext>
            </a:extLst>
          </p:cNvPr>
          <p:cNvSpPr>
            <a:spLocks noEditPoints="1"/>
          </p:cNvSpPr>
          <p:nvPr/>
        </p:nvSpPr>
        <p:spPr bwMode="auto">
          <a:xfrm>
            <a:off x="2075932" y="1478853"/>
            <a:ext cx="456722" cy="456721"/>
          </a:xfrm>
          <a:custGeom>
            <a:avLst/>
            <a:gdLst/>
            <a:ahLst/>
            <a:cxnLst>
              <a:cxn ang="0">
                <a:pos x="80" y="60"/>
              </a:cxn>
              <a:cxn ang="0">
                <a:pos x="72" y="104"/>
              </a:cxn>
              <a:cxn ang="0">
                <a:pos x="104" y="112"/>
              </a:cxn>
              <a:cxn ang="0">
                <a:pos x="112" y="76"/>
              </a:cxn>
              <a:cxn ang="0">
                <a:pos x="62" y="24"/>
              </a:cxn>
              <a:cxn ang="0">
                <a:pos x="60" y="15"/>
              </a:cxn>
              <a:cxn ang="0">
                <a:pos x="42" y="0"/>
              </a:cxn>
              <a:cxn ang="0">
                <a:pos x="24" y="15"/>
              </a:cxn>
              <a:cxn ang="0">
                <a:pos x="22" y="24"/>
              </a:cxn>
              <a:cxn ang="0">
                <a:pos x="24" y="36"/>
              </a:cxn>
              <a:cxn ang="0">
                <a:pos x="34" y="51"/>
              </a:cxn>
              <a:cxn ang="0">
                <a:pos x="49" y="51"/>
              </a:cxn>
              <a:cxn ang="0">
                <a:pos x="60" y="36"/>
              </a:cxn>
              <a:cxn ang="0">
                <a:pos x="62" y="24"/>
              </a:cxn>
              <a:cxn ang="0">
                <a:pos x="56" y="57"/>
              </a:cxn>
              <a:cxn ang="0">
                <a:pos x="45" y="67"/>
              </a:cxn>
              <a:cxn ang="0">
                <a:pos x="45" y="58"/>
              </a:cxn>
              <a:cxn ang="0">
                <a:pos x="36" y="61"/>
              </a:cxn>
              <a:cxn ang="0">
                <a:pos x="37" y="85"/>
              </a:cxn>
              <a:cxn ang="0">
                <a:pos x="10" y="64"/>
              </a:cxn>
              <a:cxn ang="0">
                <a:pos x="0" y="87"/>
              </a:cxn>
              <a:cxn ang="0">
                <a:pos x="42" y="96"/>
              </a:cxn>
              <a:cxn ang="0">
                <a:pos x="68" y="68"/>
              </a:cxn>
              <a:cxn ang="0">
                <a:pos x="108" y="104"/>
              </a:cxn>
              <a:cxn ang="0">
                <a:pos x="80" y="108"/>
              </a:cxn>
              <a:cxn ang="0">
                <a:pos x="76" y="68"/>
              </a:cxn>
              <a:cxn ang="0">
                <a:pos x="96" y="64"/>
              </a:cxn>
              <a:cxn ang="0">
                <a:pos x="100" y="76"/>
              </a:cxn>
              <a:cxn ang="0">
                <a:pos x="108" y="104"/>
              </a:cxn>
              <a:cxn ang="0">
                <a:pos x="81" y="80"/>
              </a:cxn>
              <a:cxn ang="0">
                <a:pos x="102" y="84"/>
              </a:cxn>
              <a:cxn ang="0">
                <a:pos x="102" y="88"/>
              </a:cxn>
              <a:cxn ang="0">
                <a:pos x="81" y="92"/>
              </a:cxn>
              <a:cxn ang="0">
                <a:pos x="102" y="88"/>
              </a:cxn>
              <a:cxn ang="0">
                <a:pos x="81" y="96"/>
              </a:cxn>
              <a:cxn ang="0">
                <a:pos x="102" y="100"/>
              </a:cxn>
            </a:cxnLst>
            <a:rect l="0" t="0" r="r" b="b"/>
            <a:pathLst>
              <a:path w="112" h="112">
                <a:moveTo>
                  <a:pt x="96" y="60"/>
                </a:moveTo>
                <a:cubicBezTo>
                  <a:pt x="80" y="60"/>
                  <a:pt x="80" y="60"/>
                  <a:pt x="80" y="60"/>
                </a:cubicBezTo>
                <a:cubicBezTo>
                  <a:pt x="75" y="60"/>
                  <a:pt x="72" y="63"/>
                  <a:pt x="72" y="68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8"/>
                  <a:pt x="75" y="112"/>
                  <a:pt x="80" y="112"/>
                </a:cubicBezTo>
                <a:cubicBezTo>
                  <a:pt x="104" y="112"/>
                  <a:pt x="104" y="112"/>
                  <a:pt x="104" y="112"/>
                </a:cubicBezTo>
                <a:cubicBezTo>
                  <a:pt x="108" y="112"/>
                  <a:pt x="112" y="108"/>
                  <a:pt x="112" y="104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70"/>
                  <a:pt x="101" y="60"/>
                  <a:pt x="96" y="60"/>
                </a:cubicBezTo>
                <a:close/>
                <a:moveTo>
                  <a:pt x="62" y="24"/>
                </a:moveTo>
                <a:cubicBezTo>
                  <a:pt x="61" y="24"/>
                  <a:pt x="60" y="24"/>
                  <a:pt x="60" y="24"/>
                </a:cubicBezTo>
                <a:cubicBezTo>
                  <a:pt x="60" y="21"/>
                  <a:pt x="60" y="17"/>
                  <a:pt x="60" y="15"/>
                </a:cubicBezTo>
                <a:cubicBezTo>
                  <a:pt x="59" y="10"/>
                  <a:pt x="57" y="6"/>
                  <a:pt x="54" y="4"/>
                </a:cubicBezTo>
                <a:cubicBezTo>
                  <a:pt x="50" y="2"/>
                  <a:pt x="44" y="0"/>
                  <a:pt x="42" y="0"/>
                </a:cubicBezTo>
                <a:cubicBezTo>
                  <a:pt x="39" y="0"/>
                  <a:pt x="33" y="2"/>
                  <a:pt x="29" y="4"/>
                </a:cubicBezTo>
                <a:cubicBezTo>
                  <a:pt x="27" y="6"/>
                  <a:pt x="24" y="10"/>
                  <a:pt x="24" y="15"/>
                </a:cubicBezTo>
                <a:cubicBezTo>
                  <a:pt x="24" y="17"/>
                  <a:pt x="24" y="21"/>
                  <a:pt x="24" y="24"/>
                </a:cubicBezTo>
                <a:cubicBezTo>
                  <a:pt x="23" y="24"/>
                  <a:pt x="23" y="24"/>
                  <a:pt x="22" y="24"/>
                </a:cubicBezTo>
                <a:cubicBezTo>
                  <a:pt x="20" y="24"/>
                  <a:pt x="19" y="26"/>
                  <a:pt x="20" y="30"/>
                </a:cubicBezTo>
                <a:cubicBezTo>
                  <a:pt x="21" y="34"/>
                  <a:pt x="22" y="36"/>
                  <a:pt x="24" y="36"/>
                </a:cubicBezTo>
                <a:cubicBezTo>
                  <a:pt x="24" y="36"/>
                  <a:pt x="25" y="36"/>
                  <a:pt x="25" y="36"/>
                </a:cubicBezTo>
                <a:cubicBezTo>
                  <a:pt x="26" y="41"/>
                  <a:pt x="30" y="48"/>
                  <a:pt x="34" y="51"/>
                </a:cubicBezTo>
                <a:cubicBezTo>
                  <a:pt x="35" y="53"/>
                  <a:pt x="38" y="54"/>
                  <a:pt x="42" y="54"/>
                </a:cubicBezTo>
                <a:cubicBezTo>
                  <a:pt x="45" y="54"/>
                  <a:pt x="48" y="53"/>
                  <a:pt x="49" y="51"/>
                </a:cubicBezTo>
                <a:cubicBezTo>
                  <a:pt x="53" y="48"/>
                  <a:pt x="58" y="41"/>
                  <a:pt x="59" y="36"/>
                </a:cubicBezTo>
                <a:cubicBezTo>
                  <a:pt x="59" y="36"/>
                  <a:pt x="59" y="36"/>
                  <a:pt x="60" y="36"/>
                </a:cubicBezTo>
                <a:cubicBezTo>
                  <a:pt x="62" y="36"/>
                  <a:pt x="63" y="34"/>
                  <a:pt x="64" y="30"/>
                </a:cubicBezTo>
                <a:cubicBezTo>
                  <a:pt x="64" y="26"/>
                  <a:pt x="63" y="24"/>
                  <a:pt x="62" y="24"/>
                </a:cubicBezTo>
                <a:close/>
                <a:moveTo>
                  <a:pt x="69" y="62"/>
                </a:moveTo>
                <a:cubicBezTo>
                  <a:pt x="63" y="60"/>
                  <a:pt x="56" y="57"/>
                  <a:pt x="56" y="57"/>
                </a:cubicBezTo>
                <a:cubicBezTo>
                  <a:pt x="55" y="65"/>
                  <a:pt x="51" y="76"/>
                  <a:pt x="47" y="85"/>
                </a:cubicBezTo>
                <a:cubicBezTo>
                  <a:pt x="47" y="80"/>
                  <a:pt x="46" y="74"/>
                  <a:pt x="45" y="67"/>
                </a:cubicBezTo>
                <a:cubicBezTo>
                  <a:pt x="48" y="63"/>
                  <a:pt x="48" y="62"/>
                  <a:pt x="48" y="61"/>
                </a:cubicBezTo>
                <a:cubicBezTo>
                  <a:pt x="48" y="60"/>
                  <a:pt x="47" y="58"/>
                  <a:pt x="45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7" y="58"/>
                  <a:pt x="36" y="60"/>
                  <a:pt x="36" y="61"/>
                </a:cubicBezTo>
                <a:cubicBezTo>
                  <a:pt x="36" y="62"/>
                  <a:pt x="36" y="63"/>
                  <a:pt x="38" y="67"/>
                </a:cubicBezTo>
                <a:cubicBezTo>
                  <a:pt x="37" y="74"/>
                  <a:pt x="37" y="80"/>
                  <a:pt x="37" y="85"/>
                </a:cubicBezTo>
                <a:cubicBezTo>
                  <a:pt x="32" y="76"/>
                  <a:pt x="29" y="65"/>
                  <a:pt x="28" y="57"/>
                </a:cubicBezTo>
                <a:cubicBezTo>
                  <a:pt x="28" y="57"/>
                  <a:pt x="17" y="61"/>
                  <a:pt x="10" y="64"/>
                </a:cubicBezTo>
                <a:cubicBezTo>
                  <a:pt x="3" y="68"/>
                  <a:pt x="0" y="73"/>
                  <a:pt x="0" y="82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2"/>
                  <a:pt x="4" y="96"/>
                  <a:pt x="9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68" y="96"/>
                  <a:pt x="68" y="96"/>
                  <a:pt x="68" y="96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6"/>
                  <a:pt x="68" y="64"/>
                  <a:pt x="69" y="62"/>
                </a:cubicBezTo>
                <a:close/>
                <a:moveTo>
                  <a:pt x="108" y="104"/>
                </a:moveTo>
                <a:cubicBezTo>
                  <a:pt x="108" y="106"/>
                  <a:pt x="106" y="108"/>
                  <a:pt x="104" y="108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78" y="108"/>
                  <a:pt x="76" y="106"/>
                  <a:pt x="76" y="10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6"/>
                  <a:pt x="78" y="64"/>
                  <a:pt x="80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72"/>
                  <a:pt x="96" y="72"/>
                  <a:pt x="96" y="72"/>
                </a:cubicBezTo>
                <a:cubicBezTo>
                  <a:pt x="96" y="74"/>
                  <a:pt x="98" y="76"/>
                  <a:pt x="100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104"/>
                </a:lnTo>
                <a:close/>
                <a:moveTo>
                  <a:pt x="102" y="80"/>
                </a:moveTo>
                <a:cubicBezTo>
                  <a:pt x="81" y="80"/>
                  <a:pt x="81" y="80"/>
                  <a:pt x="81" y="80"/>
                </a:cubicBezTo>
                <a:cubicBezTo>
                  <a:pt x="79" y="80"/>
                  <a:pt x="79" y="84"/>
                  <a:pt x="81" y="84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104" y="84"/>
                  <a:pt x="104" y="80"/>
                  <a:pt x="102" y="80"/>
                </a:cubicBezTo>
                <a:close/>
                <a:moveTo>
                  <a:pt x="102" y="88"/>
                </a:moveTo>
                <a:cubicBezTo>
                  <a:pt x="81" y="88"/>
                  <a:pt x="81" y="88"/>
                  <a:pt x="81" y="88"/>
                </a:cubicBezTo>
                <a:cubicBezTo>
                  <a:pt x="79" y="88"/>
                  <a:pt x="79" y="92"/>
                  <a:pt x="81" y="92"/>
                </a:cubicBezTo>
                <a:cubicBezTo>
                  <a:pt x="102" y="92"/>
                  <a:pt x="102" y="92"/>
                  <a:pt x="102" y="92"/>
                </a:cubicBezTo>
                <a:cubicBezTo>
                  <a:pt x="104" y="92"/>
                  <a:pt x="104" y="88"/>
                  <a:pt x="102" y="88"/>
                </a:cubicBezTo>
                <a:close/>
                <a:moveTo>
                  <a:pt x="102" y="96"/>
                </a:moveTo>
                <a:cubicBezTo>
                  <a:pt x="81" y="96"/>
                  <a:pt x="81" y="96"/>
                  <a:pt x="81" y="96"/>
                </a:cubicBezTo>
                <a:cubicBezTo>
                  <a:pt x="79" y="96"/>
                  <a:pt x="79" y="100"/>
                  <a:pt x="81" y="100"/>
                </a:cubicBezTo>
                <a:cubicBezTo>
                  <a:pt x="102" y="100"/>
                  <a:pt x="102" y="100"/>
                  <a:pt x="102" y="100"/>
                </a:cubicBezTo>
                <a:cubicBezTo>
                  <a:pt x="104" y="100"/>
                  <a:pt x="104" y="96"/>
                  <a:pt x="102" y="96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2FA335-A712-B825-D1C8-366C5791699E}"/>
              </a:ext>
            </a:extLst>
          </p:cNvPr>
          <p:cNvGrpSpPr/>
          <p:nvPr/>
        </p:nvGrpSpPr>
        <p:grpSpPr>
          <a:xfrm>
            <a:off x="2391831" y="2271219"/>
            <a:ext cx="562638" cy="450909"/>
            <a:chOff x="5314950" y="3336925"/>
            <a:chExt cx="698500" cy="557213"/>
          </a:xfrm>
          <a:solidFill>
            <a:schemeClr val="accent1"/>
          </a:solidFill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2C34CF5C-82E8-7305-B2A9-640686CB1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00" y="3336925"/>
              <a:ext cx="476250" cy="474663"/>
            </a:xfrm>
            <a:custGeom>
              <a:avLst/>
              <a:gdLst>
                <a:gd name="T0" fmla="*/ 152 w 430"/>
                <a:gd name="T1" fmla="*/ 0 h 430"/>
                <a:gd name="T2" fmla="*/ 241 w 430"/>
                <a:gd name="T3" fmla="*/ 0 h 430"/>
                <a:gd name="T4" fmla="*/ 241 w 430"/>
                <a:gd name="T5" fmla="*/ 50 h 430"/>
                <a:gd name="T6" fmla="*/ 295 w 430"/>
                <a:gd name="T7" fmla="*/ 72 h 430"/>
                <a:gd name="T8" fmla="*/ 330 w 430"/>
                <a:gd name="T9" fmla="*/ 37 h 430"/>
                <a:gd name="T10" fmla="*/ 393 w 430"/>
                <a:gd name="T11" fmla="*/ 100 h 430"/>
                <a:gd name="T12" fmla="*/ 358 w 430"/>
                <a:gd name="T13" fmla="*/ 135 h 430"/>
                <a:gd name="T14" fmla="*/ 380 w 430"/>
                <a:gd name="T15" fmla="*/ 189 h 430"/>
                <a:gd name="T16" fmla="*/ 430 w 430"/>
                <a:gd name="T17" fmla="*/ 189 h 430"/>
                <a:gd name="T18" fmla="*/ 430 w 430"/>
                <a:gd name="T19" fmla="*/ 278 h 430"/>
                <a:gd name="T20" fmla="*/ 380 w 430"/>
                <a:gd name="T21" fmla="*/ 278 h 430"/>
                <a:gd name="T22" fmla="*/ 358 w 430"/>
                <a:gd name="T23" fmla="*/ 332 h 430"/>
                <a:gd name="T24" fmla="*/ 393 w 430"/>
                <a:gd name="T25" fmla="*/ 367 h 430"/>
                <a:gd name="T26" fmla="*/ 330 w 430"/>
                <a:gd name="T27" fmla="*/ 430 h 430"/>
                <a:gd name="T28" fmla="*/ 295 w 430"/>
                <a:gd name="T29" fmla="*/ 395 h 430"/>
                <a:gd name="T30" fmla="*/ 273 w 430"/>
                <a:gd name="T31" fmla="*/ 406 h 430"/>
                <a:gd name="T32" fmla="*/ 276 w 430"/>
                <a:gd name="T33" fmla="*/ 374 h 430"/>
                <a:gd name="T34" fmla="*/ 275 w 430"/>
                <a:gd name="T35" fmla="*/ 367 h 430"/>
                <a:gd name="T36" fmla="*/ 352 w 430"/>
                <a:gd name="T37" fmla="*/ 233 h 430"/>
                <a:gd name="T38" fmla="*/ 197 w 430"/>
                <a:gd name="T39" fmla="*/ 78 h 430"/>
                <a:gd name="T40" fmla="*/ 61 w 430"/>
                <a:gd name="T41" fmla="*/ 157 h 430"/>
                <a:gd name="T42" fmla="*/ 59 w 430"/>
                <a:gd name="T43" fmla="*/ 157 h 430"/>
                <a:gd name="T44" fmla="*/ 23 w 430"/>
                <a:gd name="T45" fmla="*/ 160 h 430"/>
                <a:gd name="T46" fmla="*/ 35 w 430"/>
                <a:gd name="T47" fmla="*/ 135 h 430"/>
                <a:gd name="T48" fmla="*/ 0 w 430"/>
                <a:gd name="T49" fmla="*/ 100 h 430"/>
                <a:gd name="T50" fmla="*/ 63 w 430"/>
                <a:gd name="T51" fmla="*/ 37 h 430"/>
                <a:gd name="T52" fmla="*/ 98 w 430"/>
                <a:gd name="T53" fmla="*/ 72 h 430"/>
                <a:gd name="T54" fmla="*/ 152 w 430"/>
                <a:gd name="T55" fmla="*/ 50 h 430"/>
                <a:gd name="T56" fmla="*/ 152 w 430"/>
                <a:gd name="T5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0" h="430">
                  <a:moveTo>
                    <a:pt x="152" y="0"/>
                  </a:moveTo>
                  <a:cubicBezTo>
                    <a:pt x="241" y="0"/>
                    <a:pt x="241" y="0"/>
                    <a:pt x="241" y="0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61" y="54"/>
                    <a:pt x="279" y="62"/>
                    <a:pt x="295" y="72"/>
                  </a:cubicBezTo>
                  <a:cubicBezTo>
                    <a:pt x="330" y="37"/>
                    <a:pt x="330" y="37"/>
                    <a:pt x="330" y="37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58" y="135"/>
                    <a:pt x="358" y="135"/>
                    <a:pt x="358" y="135"/>
                  </a:cubicBezTo>
                  <a:cubicBezTo>
                    <a:pt x="368" y="151"/>
                    <a:pt x="376" y="170"/>
                    <a:pt x="380" y="189"/>
                  </a:cubicBezTo>
                  <a:cubicBezTo>
                    <a:pt x="430" y="189"/>
                    <a:pt x="430" y="189"/>
                    <a:pt x="430" y="189"/>
                  </a:cubicBezTo>
                  <a:cubicBezTo>
                    <a:pt x="430" y="278"/>
                    <a:pt x="430" y="278"/>
                    <a:pt x="430" y="278"/>
                  </a:cubicBezTo>
                  <a:cubicBezTo>
                    <a:pt x="380" y="278"/>
                    <a:pt x="380" y="278"/>
                    <a:pt x="380" y="278"/>
                  </a:cubicBezTo>
                  <a:cubicBezTo>
                    <a:pt x="376" y="297"/>
                    <a:pt x="368" y="315"/>
                    <a:pt x="358" y="332"/>
                  </a:cubicBezTo>
                  <a:cubicBezTo>
                    <a:pt x="393" y="367"/>
                    <a:pt x="393" y="367"/>
                    <a:pt x="393" y="367"/>
                  </a:cubicBezTo>
                  <a:cubicBezTo>
                    <a:pt x="330" y="430"/>
                    <a:pt x="330" y="430"/>
                    <a:pt x="330" y="43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88" y="399"/>
                    <a:pt x="281" y="403"/>
                    <a:pt x="273" y="406"/>
                  </a:cubicBezTo>
                  <a:cubicBezTo>
                    <a:pt x="275" y="396"/>
                    <a:pt x="276" y="385"/>
                    <a:pt x="276" y="374"/>
                  </a:cubicBezTo>
                  <a:cubicBezTo>
                    <a:pt x="276" y="372"/>
                    <a:pt x="276" y="370"/>
                    <a:pt x="275" y="367"/>
                  </a:cubicBezTo>
                  <a:cubicBezTo>
                    <a:pt x="321" y="340"/>
                    <a:pt x="352" y="291"/>
                    <a:pt x="352" y="233"/>
                  </a:cubicBezTo>
                  <a:cubicBezTo>
                    <a:pt x="352" y="148"/>
                    <a:pt x="283" y="78"/>
                    <a:pt x="197" y="78"/>
                  </a:cubicBezTo>
                  <a:cubicBezTo>
                    <a:pt x="139" y="78"/>
                    <a:pt x="88" y="110"/>
                    <a:pt x="61" y="157"/>
                  </a:cubicBezTo>
                  <a:cubicBezTo>
                    <a:pt x="60" y="157"/>
                    <a:pt x="60" y="157"/>
                    <a:pt x="59" y="157"/>
                  </a:cubicBezTo>
                  <a:cubicBezTo>
                    <a:pt x="46" y="157"/>
                    <a:pt x="34" y="158"/>
                    <a:pt x="23" y="160"/>
                  </a:cubicBezTo>
                  <a:cubicBezTo>
                    <a:pt x="26" y="151"/>
                    <a:pt x="31" y="143"/>
                    <a:pt x="35" y="13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15" y="62"/>
                    <a:pt x="133" y="54"/>
                    <a:pt x="152" y="50"/>
                  </a:cubicBezTo>
                  <a:lnTo>
                    <a:pt x="15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charset="0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792F9A76-9E9A-2C01-E6EE-FE69F1F046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4800" y="3460750"/>
              <a:ext cx="174625" cy="173038"/>
            </a:xfrm>
            <a:custGeom>
              <a:avLst/>
              <a:gdLst>
                <a:gd name="T0" fmla="*/ 110 w 157"/>
                <a:gd name="T1" fmla="*/ 78 h 157"/>
                <a:gd name="T2" fmla="*/ 78 w 157"/>
                <a:gd name="T3" fmla="*/ 47 h 157"/>
                <a:gd name="T4" fmla="*/ 46 w 157"/>
                <a:gd name="T5" fmla="*/ 78 h 157"/>
                <a:gd name="T6" fmla="*/ 78 w 157"/>
                <a:gd name="T7" fmla="*/ 110 h 157"/>
                <a:gd name="T8" fmla="*/ 110 w 157"/>
                <a:gd name="T9" fmla="*/ 78 h 157"/>
                <a:gd name="T10" fmla="*/ 45 w 157"/>
                <a:gd name="T11" fmla="*/ 24 h 157"/>
                <a:gd name="T12" fmla="*/ 63 w 157"/>
                <a:gd name="T13" fmla="*/ 16 h 157"/>
                <a:gd name="T14" fmla="*/ 63 w 157"/>
                <a:gd name="T15" fmla="*/ 0 h 157"/>
                <a:gd name="T16" fmla="*/ 93 w 157"/>
                <a:gd name="T17" fmla="*/ 0 h 157"/>
                <a:gd name="T18" fmla="*/ 93 w 157"/>
                <a:gd name="T19" fmla="*/ 16 h 157"/>
                <a:gd name="T20" fmla="*/ 112 w 157"/>
                <a:gd name="T21" fmla="*/ 24 h 157"/>
                <a:gd name="T22" fmla="*/ 123 w 157"/>
                <a:gd name="T23" fmla="*/ 12 h 157"/>
                <a:gd name="T24" fmla="*/ 145 w 157"/>
                <a:gd name="T25" fmla="*/ 33 h 157"/>
                <a:gd name="T26" fmla="*/ 133 w 157"/>
                <a:gd name="T27" fmla="*/ 45 h 157"/>
                <a:gd name="T28" fmla="*/ 140 w 157"/>
                <a:gd name="T29" fmla="*/ 63 h 157"/>
                <a:gd name="T30" fmla="*/ 157 w 157"/>
                <a:gd name="T31" fmla="*/ 63 h 157"/>
                <a:gd name="T32" fmla="*/ 157 w 157"/>
                <a:gd name="T33" fmla="*/ 93 h 157"/>
                <a:gd name="T34" fmla="*/ 140 w 157"/>
                <a:gd name="T35" fmla="*/ 93 h 157"/>
                <a:gd name="T36" fmla="*/ 133 w 157"/>
                <a:gd name="T37" fmla="*/ 112 h 157"/>
                <a:gd name="T38" fmla="*/ 145 w 157"/>
                <a:gd name="T39" fmla="*/ 123 h 157"/>
                <a:gd name="T40" fmla="*/ 123 w 157"/>
                <a:gd name="T41" fmla="*/ 145 h 157"/>
                <a:gd name="T42" fmla="*/ 112 w 157"/>
                <a:gd name="T43" fmla="*/ 133 h 157"/>
                <a:gd name="T44" fmla="*/ 93 w 157"/>
                <a:gd name="T45" fmla="*/ 140 h 157"/>
                <a:gd name="T46" fmla="*/ 93 w 157"/>
                <a:gd name="T47" fmla="*/ 157 h 157"/>
                <a:gd name="T48" fmla="*/ 63 w 157"/>
                <a:gd name="T49" fmla="*/ 157 h 157"/>
                <a:gd name="T50" fmla="*/ 63 w 157"/>
                <a:gd name="T51" fmla="*/ 140 h 157"/>
                <a:gd name="T52" fmla="*/ 45 w 157"/>
                <a:gd name="T53" fmla="*/ 133 h 157"/>
                <a:gd name="T54" fmla="*/ 33 w 157"/>
                <a:gd name="T55" fmla="*/ 145 h 157"/>
                <a:gd name="T56" fmla="*/ 12 w 157"/>
                <a:gd name="T57" fmla="*/ 123 h 157"/>
                <a:gd name="T58" fmla="*/ 24 w 157"/>
                <a:gd name="T59" fmla="*/ 112 h 157"/>
                <a:gd name="T60" fmla="*/ 16 w 157"/>
                <a:gd name="T61" fmla="*/ 93 h 157"/>
                <a:gd name="T62" fmla="*/ 0 w 157"/>
                <a:gd name="T63" fmla="*/ 93 h 157"/>
                <a:gd name="T64" fmla="*/ 0 w 157"/>
                <a:gd name="T65" fmla="*/ 63 h 157"/>
                <a:gd name="T66" fmla="*/ 16 w 157"/>
                <a:gd name="T67" fmla="*/ 63 h 157"/>
                <a:gd name="T68" fmla="*/ 24 w 157"/>
                <a:gd name="T69" fmla="*/ 45 h 157"/>
                <a:gd name="T70" fmla="*/ 12 w 157"/>
                <a:gd name="T71" fmla="*/ 33 h 157"/>
                <a:gd name="T72" fmla="*/ 33 w 157"/>
                <a:gd name="T73" fmla="*/ 12 h 157"/>
                <a:gd name="T74" fmla="*/ 45 w 157"/>
                <a:gd name="T75" fmla="*/ 2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57">
                  <a:moveTo>
                    <a:pt x="110" y="78"/>
                  </a:moveTo>
                  <a:cubicBezTo>
                    <a:pt x="110" y="61"/>
                    <a:pt x="96" y="47"/>
                    <a:pt x="78" y="47"/>
                  </a:cubicBezTo>
                  <a:cubicBezTo>
                    <a:pt x="61" y="47"/>
                    <a:pt x="46" y="61"/>
                    <a:pt x="46" y="78"/>
                  </a:cubicBezTo>
                  <a:cubicBezTo>
                    <a:pt x="46" y="96"/>
                    <a:pt x="61" y="110"/>
                    <a:pt x="78" y="110"/>
                  </a:cubicBezTo>
                  <a:cubicBezTo>
                    <a:pt x="96" y="110"/>
                    <a:pt x="110" y="96"/>
                    <a:pt x="110" y="78"/>
                  </a:cubicBezTo>
                  <a:close/>
                  <a:moveTo>
                    <a:pt x="45" y="24"/>
                  </a:moveTo>
                  <a:cubicBezTo>
                    <a:pt x="51" y="21"/>
                    <a:pt x="57" y="18"/>
                    <a:pt x="63" y="16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100" y="18"/>
                    <a:pt x="106" y="21"/>
                    <a:pt x="112" y="24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6" y="51"/>
                    <a:pt x="139" y="57"/>
                    <a:pt x="140" y="63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100"/>
                    <a:pt x="136" y="106"/>
                    <a:pt x="133" y="11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6" y="136"/>
                    <a:pt x="100" y="139"/>
                    <a:pt x="93" y="140"/>
                  </a:cubicBezTo>
                  <a:cubicBezTo>
                    <a:pt x="93" y="157"/>
                    <a:pt x="93" y="157"/>
                    <a:pt x="9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40"/>
                    <a:pt x="63" y="140"/>
                    <a:pt x="63" y="140"/>
                  </a:cubicBezTo>
                  <a:cubicBezTo>
                    <a:pt x="57" y="139"/>
                    <a:pt x="51" y="136"/>
                    <a:pt x="45" y="133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0" y="106"/>
                    <a:pt x="18" y="100"/>
                    <a:pt x="16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57"/>
                    <a:pt x="20" y="51"/>
                    <a:pt x="24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33" y="12"/>
                    <a:pt x="33" y="12"/>
                    <a:pt x="33" y="12"/>
                  </a:cubicBezTo>
                  <a:lnTo>
                    <a:pt x="45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charset="0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F68C8DC8-1651-11C7-5A8A-55F661CCA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9413" y="3606800"/>
              <a:ext cx="285750" cy="287338"/>
            </a:xfrm>
            <a:custGeom>
              <a:avLst/>
              <a:gdLst>
                <a:gd name="T0" fmla="*/ 182 w 259"/>
                <a:gd name="T1" fmla="*/ 130 h 260"/>
                <a:gd name="T2" fmla="*/ 130 w 259"/>
                <a:gd name="T3" fmla="*/ 78 h 260"/>
                <a:gd name="T4" fmla="*/ 77 w 259"/>
                <a:gd name="T5" fmla="*/ 130 h 260"/>
                <a:gd name="T6" fmla="*/ 130 w 259"/>
                <a:gd name="T7" fmla="*/ 183 h 260"/>
                <a:gd name="T8" fmla="*/ 182 w 259"/>
                <a:gd name="T9" fmla="*/ 130 h 260"/>
                <a:gd name="T10" fmla="*/ 27 w 259"/>
                <a:gd name="T11" fmla="*/ 155 h 260"/>
                <a:gd name="T12" fmla="*/ 0 w 259"/>
                <a:gd name="T13" fmla="*/ 155 h 260"/>
                <a:gd name="T14" fmla="*/ 0 w 259"/>
                <a:gd name="T15" fmla="*/ 105 h 260"/>
                <a:gd name="T16" fmla="*/ 27 w 259"/>
                <a:gd name="T17" fmla="*/ 105 h 260"/>
                <a:gd name="T18" fmla="*/ 40 w 259"/>
                <a:gd name="T19" fmla="*/ 75 h 260"/>
                <a:gd name="T20" fmla="*/ 20 w 259"/>
                <a:gd name="T21" fmla="*/ 56 h 260"/>
                <a:gd name="T22" fmla="*/ 55 w 259"/>
                <a:gd name="T23" fmla="*/ 21 h 260"/>
                <a:gd name="T24" fmla="*/ 75 w 259"/>
                <a:gd name="T25" fmla="*/ 40 h 260"/>
                <a:gd name="T26" fmla="*/ 105 w 259"/>
                <a:gd name="T27" fmla="*/ 28 h 260"/>
                <a:gd name="T28" fmla="*/ 105 w 259"/>
                <a:gd name="T29" fmla="*/ 0 h 260"/>
                <a:gd name="T30" fmla="*/ 154 w 259"/>
                <a:gd name="T31" fmla="*/ 0 h 260"/>
                <a:gd name="T32" fmla="*/ 154 w 259"/>
                <a:gd name="T33" fmla="*/ 28 h 260"/>
                <a:gd name="T34" fmla="*/ 184 w 259"/>
                <a:gd name="T35" fmla="*/ 40 h 260"/>
                <a:gd name="T36" fmla="*/ 204 w 259"/>
                <a:gd name="T37" fmla="*/ 21 h 260"/>
                <a:gd name="T38" fmla="*/ 239 w 259"/>
                <a:gd name="T39" fmla="*/ 56 h 260"/>
                <a:gd name="T40" fmla="*/ 219 w 259"/>
                <a:gd name="T41" fmla="*/ 75 h 260"/>
                <a:gd name="T42" fmla="*/ 232 w 259"/>
                <a:gd name="T43" fmla="*/ 105 h 260"/>
                <a:gd name="T44" fmla="*/ 259 w 259"/>
                <a:gd name="T45" fmla="*/ 105 h 260"/>
                <a:gd name="T46" fmla="*/ 259 w 259"/>
                <a:gd name="T47" fmla="*/ 155 h 260"/>
                <a:gd name="T48" fmla="*/ 232 w 259"/>
                <a:gd name="T49" fmla="*/ 155 h 260"/>
                <a:gd name="T50" fmla="*/ 219 w 259"/>
                <a:gd name="T51" fmla="*/ 185 h 260"/>
                <a:gd name="T52" fmla="*/ 239 w 259"/>
                <a:gd name="T53" fmla="*/ 204 h 260"/>
                <a:gd name="T54" fmla="*/ 204 w 259"/>
                <a:gd name="T55" fmla="*/ 239 h 260"/>
                <a:gd name="T56" fmla="*/ 184 w 259"/>
                <a:gd name="T57" fmla="*/ 220 h 260"/>
                <a:gd name="T58" fmla="*/ 154 w 259"/>
                <a:gd name="T59" fmla="*/ 232 h 260"/>
                <a:gd name="T60" fmla="*/ 154 w 259"/>
                <a:gd name="T61" fmla="*/ 260 h 260"/>
                <a:gd name="T62" fmla="*/ 105 w 259"/>
                <a:gd name="T63" fmla="*/ 260 h 260"/>
                <a:gd name="T64" fmla="*/ 105 w 259"/>
                <a:gd name="T65" fmla="*/ 232 h 260"/>
                <a:gd name="T66" fmla="*/ 75 w 259"/>
                <a:gd name="T67" fmla="*/ 220 h 260"/>
                <a:gd name="T68" fmla="*/ 55 w 259"/>
                <a:gd name="T69" fmla="*/ 239 h 260"/>
                <a:gd name="T70" fmla="*/ 20 w 259"/>
                <a:gd name="T71" fmla="*/ 204 h 260"/>
                <a:gd name="T72" fmla="*/ 40 w 259"/>
                <a:gd name="T73" fmla="*/ 185 h 260"/>
                <a:gd name="T74" fmla="*/ 27 w 259"/>
                <a:gd name="T75" fmla="*/ 15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9" h="260">
                  <a:moveTo>
                    <a:pt x="182" y="130"/>
                  </a:moveTo>
                  <a:cubicBezTo>
                    <a:pt x="182" y="101"/>
                    <a:pt x="159" y="78"/>
                    <a:pt x="130" y="78"/>
                  </a:cubicBezTo>
                  <a:cubicBezTo>
                    <a:pt x="101" y="78"/>
                    <a:pt x="77" y="101"/>
                    <a:pt x="77" y="130"/>
                  </a:cubicBezTo>
                  <a:cubicBezTo>
                    <a:pt x="77" y="159"/>
                    <a:pt x="101" y="183"/>
                    <a:pt x="130" y="183"/>
                  </a:cubicBezTo>
                  <a:cubicBezTo>
                    <a:pt x="159" y="183"/>
                    <a:pt x="182" y="159"/>
                    <a:pt x="182" y="130"/>
                  </a:cubicBezTo>
                  <a:close/>
                  <a:moveTo>
                    <a:pt x="27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30" y="95"/>
                    <a:pt x="34" y="85"/>
                    <a:pt x="40" y="7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84" y="35"/>
                    <a:pt x="94" y="31"/>
                    <a:pt x="105" y="28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65" y="31"/>
                    <a:pt x="175" y="35"/>
                    <a:pt x="184" y="40"/>
                  </a:cubicBezTo>
                  <a:cubicBezTo>
                    <a:pt x="204" y="21"/>
                    <a:pt x="204" y="21"/>
                    <a:pt x="204" y="21"/>
                  </a:cubicBezTo>
                  <a:cubicBezTo>
                    <a:pt x="239" y="56"/>
                    <a:pt x="239" y="56"/>
                    <a:pt x="239" y="56"/>
                  </a:cubicBezTo>
                  <a:cubicBezTo>
                    <a:pt x="219" y="75"/>
                    <a:pt x="219" y="75"/>
                    <a:pt x="219" y="75"/>
                  </a:cubicBezTo>
                  <a:cubicBezTo>
                    <a:pt x="225" y="85"/>
                    <a:pt x="229" y="95"/>
                    <a:pt x="232" y="105"/>
                  </a:cubicBezTo>
                  <a:cubicBezTo>
                    <a:pt x="259" y="105"/>
                    <a:pt x="259" y="105"/>
                    <a:pt x="259" y="105"/>
                  </a:cubicBezTo>
                  <a:cubicBezTo>
                    <a:pt x="259" y="155"/>
                    <a:pt x="259" y="155"/>
                    <a:pt x="259" y="155"/>
                  </a:cubicBezTo>
                  <a:cubicBezTo>
                    <a:pt x="232" y="155"/>
                    <a:pt x="232" y="155"/>
                    <a:pt x="232" y="155"/>
                  </a:cubicBezTo>
                  <a:cubicBezTo>
                    <a:pt x="229" y="166"/>
                    <a:pt x="225" y="176"/>
                    <a:pt x="219" y="185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04" y="239"/>
                    <a:pt x="204" y="239"/>
                    <a:pt x="204" y="239"/>
                  </a:cubicBezTo>
                  <a:cubicBezTo>
                    <a:pt x="184" y="220"/>
                    <a:pt x="184" y="220"/>
                    <a:pt x="184" y="220"/>
                  </a:cubicBezTo>
                  <a:cubicBezTo>
                    <a:pt x="175" y="225"/>
                    <a:pt x="165" y="230"/>
                    <a:pt x="154" y="232"/>
                  </a:cubicBezTo>
                  <a:cubicBezTo>
                    <a:pt x="154" y="260"/>
                    <a:pt x="154" y="260"/>
                    <a:pt x="154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32"/>
                    <a:pt x="105" y="232"/>
                    <a:pt x="105" y="232"/>
                  </a:cubicBezTo>
                  <a:cubicBezTo>
                    <a:pt x="94" y="230"/>
                    <a:pt x="84" y="225"/>
                    <a:pt x="75" y="220"/>
                  </a:cubicBezTo>
                  <a:cubicBezTo>
                    <a:pt x="55" y="239"/>
                    <a:pt x="55" y="239"/>
                    <a:pt x="55" y="239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34" y="176"/>
                    <a:pt x="30" y="166"/>
                    <a:pt x="27" y="15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charset="0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86D0BE7B-3571-D7D5-35A9-008047B55E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4950" y="3627438"/>
              <a:ext cx="141287" cy="141288"/>
            </a:xfrm>
            <a:custGeom>
              <a:avLst/>
              <a:gdLst>
                <a:gd name="T0" fmla="*/ 90 w 128"/>
                <a:gd name="T1" fmla="*/ 64 h 128"/>
                <a:gd name="T2" fmla="*/ 64 w 128"/>
                <a:gd name="T3" fmla="*/ 39 h 128"/>
                <a:gd name="T4" fmla="*/ 38 w 128"/>
                <a:gd name="T5" fmla="*/ 64 h 128"/>
                <a:gd name="T6" fmla="*/ 64 w 128"/>
                <a:gd name="T7" fmla="*/ 90 h 128"/>
                <a:gd name="T8" fmla="*/ 90 w 128"/>
                <a:gd name="T9" fmla="*/ 64 h 128"/>
                <a:gd name="T10" fmla="*/ 76 w 128"/>
                <a:gd name="T11" fmla="*/ 128 h 128"/>
                <a:gd name="T12" fmla="*/ 51 w 128"/>
                <a:gd name="T13" fmla="*/ 128 h 128"/>
                <a:gd name="T14" fmla="*/ 51 w 128"/>
                <a:gd name="T15" fmla="*/ 115 h 128"/>
                <a:gd name="T16" fmla="*/ 37 w 128"/>
                <a:gd name="T17" fmla="*/ 109 h 128"/>
                <a:gd name="T18" fmla="*/ 27 w 128"/>
                <a:gd name="T19" fmla="*/ 118 h 128"/>
                <a:gd name="T20" fmla="*/ 10 w 128"/>
                <a:gd name="T21" fmla="*/ 101 h 128"/>
                <a:gd name="T22" fmla="*/ 19 w 128"/>
                <a:gd name="T23" fmla="*/ 91 h 128"/>
                <a:gd name="T24" fmla="*/ 13 w 128"/>
                <a:gd name="T25" fmla="*/ 77 h 128"/>
                <a:gd name="T26" fmla="*/ 0 w 128"/>
                <a:gd name="T27" fmla="*/ 77 h 128"/>
                <a:gd name="T28" fmla="*/ 0 w 128"/>
                <a:gd name="T29" fmla="*/ 52 h 128"/>
                <a:gd name="T30" fmla="*/ 13 w 128"/>
                <a:gd name="T31" fmla="*/ 52 h 128"/>
                <a:gd name="T32" fmla="*/ 19 w 128"/>
                <a:gd name="T33" fmla="*/ 37 h 128"/>
                <a:gd name="T34" fmla="*/ 10 w 128"/>
                <a:gd name="T35" fmla="*/ 28 h 128"/>
                <a:gd name="T36" fmla="*/ 27 w 128"/>
                <a:gd name="T37" fmla="*/ 11 h 128"/>
                <a:gd name="T38" fmla="*/ 37 w 128"/>
                <a:gd name="T39" fmla="*/ 20 h 128"/>
                <a:gd name="T40" fmla="*/ 51 w 128"/>
                <a:gd name="T41" fmla="*/ 14 h 128"/>
                <a:gd name="T42" fmla="*/ 51 w 128"/>
                <a:gd name="T43" fmla="*/ 0 h 128"/>
                <a:gd name="T44" fmla="*/ 76 w 128"/>
                <a:gd name="T45" fmla="*/ 0 h 128"/>
                <a:gd name="T46" fmla="*/ 76 w 128"/>
                <a:gd name="T47" fmla="*/ 14 h 128"/>
                <a:gd name="T48" fmla="*/ 91 w 128"/>
                <a:gd name="T49" fmla="*/ 20 h 128"/>
                <a:gd name="T50" fmla="*/ 100 w 128"/>
                <a:gd name="T51" fmla="*/ 11 h 128"/>
                <a:gd name="T52" fmla="*/ 118 w 128"/>
                <a:gd name="T53" fmla="*/ 28 h 128"/>
                <a:gd name="T54" fmla="*/ 108 w 128"/>
                <a:gd name="T55" fmla="*/ 37 h 128"/>
                <a:gd name="T56" fmla="*/ 114 w 128"/>
                <a:gd name="T57" fmla="*/ 52 h 128"/>
                <a:gd name="T58" fmla="*/ 128 w 128"/>
                <a:gd name="T59" fmla="*/ 52 h 128"/>
                <a:gd name="T60" fmla="*/ 128 w 128"/>
                <a:gd name="T61" fmla="*/ 77 h 128"/>
                <a:gd name="T62" fmla="*/ 114 w 128"/>
                <a:gd name="T63" fmla="*/ 77 h 128"/>
                <a:gd name="T64" fmla="*/ 108 w 128"/>
                <a:gd name="T65" fmla="*/ 91 h 128"/>
                <a:gd name="T66" fmla="*/ 118 w 128"/>
                <a:gd name="T67" fmla="*/ 101 h 128"/>
                <a:gd name="T68" fmla="*/ 100 w 128"/>
                <a:gd name="T69" fmla="*/ 118 h 128"/>
                <a:gd name="T70" fmla="*/ 91 w 128"/>
                <a:gd name="T71" fmla="*/ 109 h 128"/>
                <a:gd name="T72" fmla="*/ 76 w 128"/>
                <a:gd name="T73" fmla="*/ 115 h 128"/>
                <a:gd name="T74" fmla="*/ 76 w 128"/>
                <a:gd name="T7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90" y="64"/>
                  </a:moveTo>
                  <a:cubicBezTo>
                    <a:pt x="90" y="50"/>
                    <a:pt x="78" y="39"/>
                    <a:pt x="64" y="39"/>
                  </a:cubicBezTo>
                  <a:cubicBezTo>
                    <a:pt x="49" y="39"/>
                    <a:pt x="38" y="50"/>
                    <a:pt x="38" y="64"/>
                  </a:cubicBezTo>
                  <a:cubicBezTo>
                    <a:pt x="38" y="79"/>
                    <a:pt x="49" y="90"/>
                    <a:pt x="64" y="90"/>
                  </a:cubicBezTo>
                  <a:cubicBezTo>
                    <a:pt x="78" y="90"/>
                    <a:pt x="90" y="79"/>
                    <a:pt x="90" y="64"/>
                  </a:cubicBezTo>
                  <a:close/>
                  <a:moveTo>
                    <a:pt x="76" y="128"/>
                  </a:moveTo>
                  <a:cubicBezTo>
                    <a:pt x="51" y="128"/>
                    <a:pt x="51" y="128"/>
                    <a:pt x="51" y="128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46" y="114"/>
                    <a:pt x="41" y="111"/>
                    <a:pt x="37" y="109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6" y="87"/>
                    <a:pt x="14" y="82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47"/>
                    <a:pt x="16" y="42"/>
                    <a:pt x="19" y="3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41" y="17"/>
                    <a:pt x="46" y="15"/>
                    <a:pt x="51" y="1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81" y="15"/>
                    <a:pt x="86" y="17"/>
                    <a:pt x="91" y="20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11" y="42"/>
                    <a:pt x="113" y="47"/>
                    <a:pt x="114" y="52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3" y="82"/>
                    <a:pt x="111" y="87"/>
                    <a:pt x="108" y="9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86" y="111"/>
                    <a:pt x="81" y="114"/>
                    <a:pt x="76" y="115"/>
                  </a:cubicBezTo>
                  <a:lnTo>
                    <a:pt x="76" y="1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4DBFCF-EECA-FDDD-9918-A96AC7D786B4}"/>
              </a:ext>
            </a:extLst>
          </p:cNvPr>
          <p:cNvGrpSpPr/>
          <p:nvPr/>
        </p:nvGrpSpPr>
        <p:grpSpPr>
          <a:xfrm>
            <a:off x="2124462" y="3170168"/>
            <a:ext cx="344259" cy="444865"/>
            <a:chOff x="7054850" y="2328863"/>
            <a:chExt cx="695325" cy="898525"/>
          </a:xfrm>
          <a:solidFill>
            <a:schemeClr val="accent1"/>
          </a:solidFill>
        </p:grpSpPr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477A2EBB-D3F7-8323-7E43-5AB49D3EB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4850" y="2328863"/>
              <a:ext cx="695325" cy="898525"/>
            </a:xfrm>
            <a:custGeom>
              <a:avLst/>
              <a:gdLst>
                <a:gd name="T0" fmla="*/ 349 w 360"/>
                <a:gd name="T1" fmla="*/ 0 h 465"/>
                <a:gd name="T2" fmla="*/ 12 w 360"/>
                <a:gd name="T3" fmla="*/ 0 h 465"/>
                <a:gd name="T4" fmla="*/ 0 w 360"/>
                <a:gd name="T5" fmla="*/ 11 h 465"/>
                <a:gd name="T6" fmla="*/ 0 w 360"/>
                <a:gd name="T7" fmla="*/ 453 h 465"/>
                <a:gd name="T8" fmla="*/ 12 w 360"/>
                <a:gd name="T9" fmla="*/ 465 h 465"/>
                <a:gd name="T10" fmla="*/ 349 w 360"/>
                <a:gd name="T11" fmla="*/ 465 h 465"/>
                <a:gd name="T12" fmla="*/ 360 w 360"/>
                <a:gd name="T13" fmla="*/ 453 h 465"/>
                <a:gd name="T14" fmla="*/ 360 w 360"/>
                <a:gd name="T15" fmla="*/ 11 h 465"/>
                <a:gd name="T16" fmla="*/ 349 w 360"/>
                <a:gd name="T17" fmla="*/ 0 h 465"/>
                <a:gd name="T18" fmla="*/ 180 w 360"/>
                <a:gd name="T19" fmla="*/ 442 h 465"/>
                <a:gd name="T20" fmla="*/ 161 w 360"/>
                <a:gd name="T21" fmla="*/ 423 h 465"/>
                <a:gd name="T22" fmla="*/ 180 w 360"/>
                <a:gd name="T23" fmla="*/ 404 h 465"/>
                <a:gd name="T24" fmla="*/ 199 w 360"/>
                <a:gd name="T25" fmla="*/ 423 h 465"/>
                <a:gd name="T26" fmla="*/ 180 w 360"/>
                <a:gd name="T27" fmla="*/ 442 h 465"/>
                <a:gd name="T28" fmla="*/ 332 w 360"/>
                <a:gd name="T29" fmla="*/ 371 h 465"/>
                <a:gd name="T30" fmla="*/ 320 w 360"/>
                <a:gd name="T31" fmla="*/ 383 h 465"/>
                <a:gd name="T32" fmla="*/ 40 w 360"/>
                <a:gd name="T33" fmla="*/ 383 h 465"/>
                <a:gd name="T34" fmla="*/ 28 w 360"/>
                <a:gd name="T35" fmla="*/ 371 h 465"/>
                <a:gd name="T36" fmla="*/ 28 w 360"/>
                <a:gd name="T37" fmla="*/ 48 h 465"/>
                <a:gd name="T38" fmla="*/ 40 w 360"/>
                <a:gd name="T39" fmla="*/ 36 h 465"/>
                <a:gd name="T40" fmla="*/ 320 w 360"/>
                <a:gd name="T41" fmla="*/ 36 h 465"/>
                <a:gd name="T42" fmla="*/ 332 w 360"/>
                <a:gd name="T43" fmla="*/ 48 h 465"/>
                <a:gd name="T44" fmla="*/ 332 w 360"/>
                <a:gd name="T45" fmla="*/ 371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0" h="465">
                  <a:moveTo>
                    <a:pt x="34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459"/>
                    <a:pt x="5" y="465"/>
                    <a:pt x="12" y="465"/>
                  </a:cubicBezTo>
                  <a:cubicBezTo>
                    <a:pt x="349" y="465"/>
                    <a:pt x="349" y="465"/>
                    <a:pt x="349" y="465"/>
                  </a:cubicBezTo>
                  <a:cubicBezTo>
                    <a:pt x="355" y="465"/>
                    <a:pt x="360" y="459"/>
                    <a:pt x="360" y="453"/>
                  </a:cubicBezTo>
                  <a:cubicBezTo>
                    <a:pt x="360" y="11"/>
                    <a:pt x="360" y="11"/>
                    <a:pt x="360" y="11"/>
                  </a:cubicBezTo>
                  <a:cubicBezTo>
                    <a:pt x="360" y="5"/>
                    <a:pt x="355" y="0"/>
                    <a:pt x="349" y="0"/>
                  </a:cubicBezTo>
                  <a:close/>
                  <a:moveTo>
                    <a:pt x="180" y="442"/>
                  </a:moveTo>
                  <a:cubicBezTo>
                    <a:pt x="170" y="442"/>
                    <a:pt x="161" y="434"/>
                    <a:pt x="161" y="423"/>
                  </a:cubicBezTo>
                  <a:cubicBezTo>
                    <a:pt x="161" y="413"/>
                    <a:pt x="170" y="404"/>
                    <a:pt x="180" y="404"/>
                  </a:cubicBezTo>
                  <a:cubicBezTo>
                    <a:pt x="191" y="404"/>
                    <a:pt x="199" y="413"/>
                    <a:pt x="199" y="423"/>
                  </a:cubicBezTo>
                  <a:cubicBezTo>
                    <a:pt x="199" y="434"/>
                    <a:pt x="191" y="442"/>
                    <a:pt x="180" y="442"/>
                  </a:cubicBezTo>
                  <a:close/>
                  <a:moveTo>
                    <a:pt x="332" y="371"/>
                  </a:moveTo>
                  <a:cubicBezTo>
                    <a:pt x="332" y="377"/>
                    <a:pt x="327" y="383"/>
                    <a:pt x="320" y="383"/>
                  </a:cubicBezTo>
                  <a:cubicBezTo>
                    <a:pt x="40" y="383"/>
                    <a:pt x="40" y="383"/>
                    <a:pt x="40" y="383"/>
                  </a:cubicBezTo>
                  <a:cubicBezTo>
                    <a:pt x="33" y="383"/>
                    <a:pt x="28" y="377"/>
                    <a:pt x="28" y="371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1"/>
                    <a:pt x="33" y="36"/>
                    <a:pt x="40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27" y="36"/>
                    <a:pt x="332" y="41"/>
                    <a:pt x="332" y="48"/>
                  </a:cubicBezTo>
                  <a:lnTo>
                    <a:pt x="332" y="3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" name="Freeform 88">
              <a:extLst>
                <a:ext uri="{FF2B5EF4-FFF2-40B4-BE49-F238E27FC236}">
                  <a16:creationId xmlns:a16="http://schemas.microsoft.com/office/drawing/2014/main" id="{549E0FED-3679-E598-6E05-3A9C889FB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6000" y="2565401"/>
              <a:ext cx="63500" cy="134938"/>
            </a:xfrm>
            <a:custGeom>
              <a:avLst/>
              <a:gdLst>
                <a:gd name="T0" fmla="*/ 26 w 33"/>
                <a:gd name="T1" fmla="*/ 0 h 70"/>
                <a:gd name="T2" fmla="*/ 7 w 33"/>
                <a:gd name="T3" fmla="*/ 0 h 70"/>
                <a:gd name="T4" fmla="*/ 0 w 33"/>
                <a:gd name="T5" fmla="*/ 7 h 70"/>
                <a:gd name="T6" fmla="*/ 0 w 33"/>
                <a:gd name="T7" fmla="*/ 63 h 70"/>
                <a:gd name="T8" fmla="*/ 7 w 33"/>
                <a:gd name="T9" fmla="*/ 70 h 70"/>
                <a:gd name="T10" fmla="*/ 26 w 33"/>
                <a:gd name="T11" fmla="*/ 70 h 70"/>
                <a:gd name="T12" fmla="*/ 33 w 33"/>
                <a:gd name="T13" fmla="*/ 63 h 70"/>
                <a:gd name="T14" fmla="*/ 33 w 33"/>
                <a:gd name="T15" fmla="*/ 7 h 70"/>
                <a:gd name="T16" fmla="*/ 26 w 3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70">
                  <a:moveTo>
                    <a:pt x="2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7"/>
                    <a:pt x="3" y="70"/>
                    <a:pt x="7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30" y="70"/>
                    <a:pt x="33" y="67"/>
                    <a:pt x="33" y="6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0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5" name="Freeform 89">
              <a:extLst>
                <a:ext uri="{FF2B5EF4-FFF2-40B4-BE49-F238E27FC236}">
                  <a16:creationId xmlns:a16="http://schemas.microsoft.com/office/drawing/2014/main" id="{BC4C48FF-46B9-7943-9D47-595C1BD09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425" y="2509838"/>
              <a:ext cx="63500" cy="190500"/>
            </a:xfrm>
            <a:custGeom>
              <a:avLst/>
              <a:gdLst>
                <a:gd name="T0" fmla="*/ 7 w 33"/>
                <a:gd name="T1" fmla="*/ 98 h 98"/>
                <a:gd name="T2" fmla="*/ 26 w 33"/>
                <a:gd name="T3" fmla="*/ 98 h 98"/>
                <a:gd name="T4" fmla="*/ 33 w 33"/>
                <a:gd name="T5" fmla="*/ 91 h 98"/>
                <a:gd name="T6" fmla="*/ 33 w 33"/>
                <a:gd name="T7" fmla="*/ 7 h 98"/>
                <a:gd name="T8" fmla="*/ 26 w 33"/>
                <a:gd name="T9" fmla="*/ 0 h 98"/>
                <a:gd name="T10" fmla="*/ 7 w 33"/>
                <a:gd name="T11" fmla="*/ 0 h 98"/>
                <a:gd name="T12" fmla="*/ 0 w 33"/>
                <a:gd name="T13" fmla="*/ 7 h 98"/>
                <a:gd name="T14" fmla="*/ 0 w 33"/>
                <a:gd name="T15" fmla="*/ 91 h 98"/>
                <a:gd name="T16" fmla="*/ 7 w 33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98">
                  <a:moveTo>
                    <a:pt x="7" y="98"/>
                  </a:moveTo>
                  <a:cubicBezTo>
                    <a:pt x="26" y="98"/>
                    <a:pt x="26" y="98"/>
                    <a:pt x="26" y="98"/>
                  </a:cubicBezTo>
                  <a:cubicBezTo>
                    <a:pt x="30" y="98"/>
                    <a:pt x="33" y="95"/>
                    <a:pt x="33" y="9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0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5"/>
                    <a:pt x="3" y="98"/>
                    <a:pt x="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6" name="Freeform 90">
              <a:extLst>
                <a:ext uri="{FF2B5EF4-FFF2-40B4-BE49-F238E27FC236}">
                  <a16:creationId xmlns:a16="http://schemas.microsoft.com/office/drawing/2014/main" id="{320588F1-E91B-795D-0085-B2EAB280C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850" y="2454276"/>
              <a:ext cx="65088" cy="246063"/>
            </a:xfrm>
            <a:custGeom>
              <a:avLst/>
              <a:gdLst>
                <a:gd name="T0" fmla="*/ 7 w 34"/>
                <a:gd name="T1" fmla="*/ 127 h 127"/>
                <a:gd name="T2" fmla="*/ 26 w 34"/>
                <a:gd name="T3" fmla="*/ 127 h 127"/>
                <a:gd name="T4" fmla="*/ 34 w 34"/>
                <a:gd name="T5" fmla="*/ 120 h 127"/>
                <a:gd name="T6" fmla="*/ 34 w 34"/>
                <a:gd name="T7" fmla="*/ 7 h 127"/>
                <a:gd name="T8" fmla="*/ 26 w 34"/>
                <a:gd name="T9" fmla="*/ 0 h 127"/>
                <a:gd name="T10" fmla="*/ 7 w 34"/>
                <a:gd name="T11" fmla="*/ 0 h 127"/>
                <a:gd name="T12" fmla="*/ 0 w 34"/>
                <a:gd name="T13" fmla="*/ 7 h 127"/>
                <a:gd name="T14" fmla="*/ 0 w 34"/>
                <a:gd name="T15" fmla="*/ 120 h 127"/>
                <a:gd name="T16" fmla="*/ 7 w 34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27">
                  <a:moveTo>
                    <a:pt x="7" y="127"/>
                  </a:moveTo>
                  <a:cubicBezTo>
                    <a:pt x="26" y="127"/>
                    <a:pt x="26" y="127"/>
                    <a:pt x="26" y="127"/>
                  </a:cubicBezTo>
                  <a:cubicBezTo>
                    <a:pt x="30" y="127"/>
                    <a:pt x="34" y="124"/>
                    <a:pt x="34" y="12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3"/>
                    <a:pt x="30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3" y="127"/>
                    <a:pt x="7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7" name="Freeform 91">
              <a:extLst>
                <a:ext uri="{FF2B5EF4-FFF2-40B4-BE49-F238E27FC236}">
                  <a16:creationId xmlns:a16="http://schemas.microsoft.com/office/drawing/2014/main" id="{F1E51421-5DF7-0C2D-3E5F-7E8276014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5338" y="2843213"/>
              <a:ext cx="252413" cy="107950"/>
            </a:xfrm>
            <a:custGeom>
              <a:avLst/>
              <a:gdLst>
                <a:gd name="T0" fmla="*/ 119 w 131"/>
                <a:gd name="T1" fmla="*/ 0 h 56"/>
                <a:gd name="T2" fmla="*/ 108 w 131"/>
                <a:gd name="T3" fmla="*/ 11 h 56"/>
                <a:gd name="T4" fmla="*/ 109 w 131"/>
                <a:gd name="T5" fmla="*/ 14 h 56"/>
                <a:gd name="T6" fmla="*/ 90 w 131"/>
                <a:gd name="T7" fmla="*/ 33 h 56"/>
                <a:gd name="T8" fmla="*/ 85 w 131"/>
                <a:gd name="T9" fmla="*/ 33 h 56"/>
                <a:gd name="T10" fmla="*/ 81 w 131"/>
                <a:gd name="T11" fmla="*/ 34 h 56"/>
                <a:gd name="T12" fmla="*/ 60 w 131"/>
                <a:gd name="T13" fmla="*/ 14 h 56"/>
                <a:gd name="T14" fmla="*/ 61 w 131"/>
                <a:gd name="T15" fmla="*/ 11 h 56"/>
                <a:gd name="T16" fmla="*/ 49 w 131"/>
                <a:gd name="T17" fmla="*/ 0 h 56"/>
                <a:gd name="T18" fmla="*/ 38 w 131"/>
                <a:gd name="T19" fmla="*/ 11 h 56"/>
                <a:gd name="T20" fmla="*/ 38 w 131"/>
                <a:gd name="T21" fmla="*/ 13 h 56"/>
                <a:gd name="T22" fmla="*/ 15 w 131"/>
                <a:gd name="T23" fmla="*/ 34 h 56"/>
                <a:gd name="T24" fmla="*/ 11 w 131"/>
                <a:gd name="T25" fmla="*/ 34 h 56"/>
                <a:gd name="T26" fmla="*/ 0 w 131"/>
                <a:gd name="T27" fmla="*/ 45 h 56"/>
                <a:gd name="T28" fmla="*/ 11 w 131"/>
                <a:gd name="T29" fmla="*/ 56 h 56"/>
                <a:gd name="T30" fmla="*/ 23 w 131"/>
                <a:gd name="T31" fmla="*/ 45 h 56"/>
                <a:gd name="T32" fmla="*/ 22 w 131"/>
                <a:gd name="T33" fmla="*/ 42 h 56"/>
                <a:gd name="T34" fmla="*/ 45 w 131"/>
                <a:gd name="T35" fmla="*/ 22 h 56"/>
                <a:gd name="T36" fmla="*/ 49 w 131"/>
                <a:gd name="T37" fmla="*/ 23 h 56"/>
                <a:gd name="T38" fmla="*/ 53 w 131"/>
                <a:gd name="T39" fmla="*/ 22 h 56"/>
                <a:gd name="T40" fmla="*/ 74 w 131"/>
                <a:gd name="T41" fmla="*/ 42 h 56"/>
                <a:gd name="T42" fmla="*/ 74 w 131"/>
                <a:gd name="T43" fmla="*/ 44 h 56"/>
                <a:gd name="T44" fmla="*/ 85 w 131"/>
                <a:gd name="T45" fmla="*/ 55 h 56"/>
                <a:gd name="T46" fmla="*/ 97 w 131"/>
                <a:gd name="T47" fmla="*/ 44 h 56"/>
                <a:gd name="T48" fmla="*/ 96 w 131"/>
                <a:gd name="T49" fmla="*/ 41 h 56"/>
                <a:gd name="T50" fmla="*/ 116 w 131"/>
                <a:gd name="T51" fmla="*/ 22 h 56"/>
                <a:gd name="T52" fmla="*/ 119 w 131"/>
                <a:gd name="T53" fmla="*/ 23 h 56"/>
                <a:gd name="T54" fmla="*/ 131 w 131"/>
                <a:gd name="T55" fmla="*/ 11 h 56"/>
                <a:gd name="T56" fmla="*/ 119 w 131"/>
                <a:gd name="T5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1" h="56">
                  <a:moveTo>
                    <a:pt x="119" y="0"/>
                  </a:moveTo>
                  <a:cubicBezTo>
                    <a:pt x="113" y="0"/>
                    <a:pt x="108" y="5"/>
                    <a:pt x="108" y="11"/>
                  </a:cubicBezTo>
                  <a:cubicBezTo>
                    <a:pt x="108" y="12"/>
                    <a:pt x="108" y="13"/>
                    <a:pt x="109" y="14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8" y="33"/>
                    <a:pt x="87" y="33"/>
                    <a:pt x="85" y="33"/>
                  </a:cubicBezTo>
                  <a:cubicBezTo>
                    <a:pt x="84" y="33"/>
                    <a:pt x="82" y="33"/>
                    <a:pt x="81" y="3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3"/>
                    <a:pt x="61" y="12"/>
                    <a:pt x="61" y="11"/>
                  </a:cubicBezTo>
                  <a:cubicBezTo>
                    <a:pt x="61" y="5"/>
                    <a:pt x="55" y="0"/>
                    <a:pt x="49" y="0"/>
                  </a:cubicBezTo>
                  <a:cubicBezTo>
                    <a:pt x="43" y="0"/>
                    <a:pt x="38" y="5"/>
                    <a:pt x="38" y="11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4"/>
                    <a:pt x="13" y="34"/>
                    <a:pt x="11" y="34"/>
                  </a:cubicBezTo>
                  <a:cubicBezTo>
                    <a:pt x="5" y="34"/>
                    <a:pt x="0" y="39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8" y="56"/>
                    <a:pt x="23" y="51"/>
                    <a:pt x="23" y="45"/>
                  </a:cubicBezTo>
                  <a:cubicBezTo>
                    <a:pt x="23" y="44"/>
                    <a:pt x="22" y="43"/>
                    <a:pt x="22" y="4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6" y="22"/>
                    <a:pt x="48" y="23"/>
                    <a:pt x="49" y="23"/>
                  </a:cubicBezTo>
                  <a:cubicBezTo>
                    <a:pt x="51" y="23"/>
                    <a:pt x="52" y="22"/>
                    <a:pt x="53" y="2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3"/>
                    <a:pt x="74" y="44"/>
                  </a:cubicBezTo>
                  <a:cubicBezTo>
                    <a:pt x="74" y="50"/>
                    <a:pt x="79" y="55"/>
                    <a:pt x="85" y="55"/>
                  </a:cubicBezTo>
                  <a:cubicBezTo>
                    <a:pt x="92" y="55"/>
                    <a:pt x="97" y="50"/>
                    <a:pt x="97" y="44"/>
                  </a:cubicBezTo>
                  <a:cubicBezTo>
                    <a:pt x="97" y="43"/>
                    <a:pt x="97" y="42"/>
                    <a:pt x="96" y="41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7" y="22"/>
                    <a:pt x="118" y="23"/>
                    <a:pt x="119" y="23"/>
                  </a:cubicBezTo>
                  <a:cubicBezTo>
                    <a:pt x="126" y="23"/>
                    <a:pt x="131" y="18"/>
                    <a:pt x="131" y="11"/>
                  </a:cubicBezTo>
                  <a:cubicBezTo>
                    <a:pt x="131" y="5"/>
                    <a:pt x="126" y="0"/>
                    <a:pt x="1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" name="Freeform 92">
              <a:extLst>
                <a:ext uri="{FF2B5EF4-FFF2-40B4-BE49-F238E27FC236}">
                  <a16:creationId xmlns:a16="http://schemas.microsoft.com/office/drawing/2014/main" id="{124175F5-5748-1F6A-6FA8-0D2939E59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75" y="2454276"/>
              <a:ext cx="134938" cy="246063"/>
            </a:xfrm>
            <a:custGeom>
              <a:avLst/>
              <a:gdLst>
                <a:gd name="T0" fmla="*/ 10 w 70"/>
                <a:gd name="T1" fmla="*/ 106 h 127"/>
                <a:gd name="T2" fmla="*/ 28 w 70"/>
                <a:gd name="T3" fmla="*/ 115 h 127"/>
                <a:gd name="T4" fmla="*/ 28 w 70"/>
                <a:gd name="T5" fmla="*/ 121 h 127"/>
                <a:gd name="T6" fmla="*/ 34 w 70"/>
                <a:gd name="T7" fmla="*/ 127 h 127"/>
                <a:gd name="T8" fmla="*/ 36 w 70"/>
                <a:gd name="T9" fmla="*/ 127 h 127"/>
                <a:gd name="T10" fmla="*/ 42 w 70"/>
                <a:gd name="T11" fmla="*/ 121 h 127"/>
                <a:gd name="T12" fmla="*/ 42 w 70"/>
                <a:gd name="T13" fmla="*/ 115 h 127"/>
                <a:gd name="T14" fmla="*/ 62 w 70"/>
                <a:gd name="T15" fmla="*/ 104 h 127"/>
                <a:gd name="T16" fmla="*/ 70 w 70"/>
                <a:gd name="T17" fmla="*/ 82 h 127"/>
                <a:gd name="T18" fmla="*/ 63 w 70"/>
                <a:gd name="T19" fmla="*/ 63 h 127"/>
                <a:gd name="T20" fmla="*/ 41 w 70"/>
                <a:gd name="T21" fmla="*/ 51 h 127"/>
                <a:gd name="T22" fmla="*/ 34 w 70"/>
                <a:gd name="T23" fmla="*/ 49 h 127"/>
                <a:gd name="T24" fmla="*/ 25 w 70"/>
                <a:gd name="T25" fmla="*/ 44 h 127"/>
                <a:gd name="T26" fmla="*/ 24 w 70"/>
                <a:gd name="T27" fmla="*/ 38 h 127"/>
                <a:gd name="T28" fmla="*/ 31 w 70"/>
                <a:gd name="T29" fmla="*/ 29 h 127"/>
                <a:gd name="T30" fmla="*/ 35 w 70"/>
                <a:gd name="T31" fmla="*/ 28 h 127"/>
                <a:gd name="T32" fmla="*/ 39 w 70"/>
                <a:gd name="T33" fmla="*/ 29 h 127"/>
                <a:gd name="T34" fmla="*/ 45 w 70"/>
                <a:gd name="T35" fmla="*/ 36 h 127"/>
                <a:gd name="T36" fmla="*/ 51 w 70"/>
                <a:gd name="T37" fmla="*/ 40 h 127"/>
                <a:gd name="T38" fmla="*/ 51 w 70"/>
                <a:gd name="T39" fmla="*/ 40 h 127"/>
                <a:gd name="T40" fmla="*/ 60 w 70"/>
                <a:gd name="T41" fmla="*/ 38 h 127"/>
                <a:gd name="T42" fmla="*/ 65 w 70"/>
                <a:gd name="T43" fmla="*/ 36 h 127"/>
                <a:gd name="T44" fmla="*/ 66 w 70"/>
                <a:gd name="T45" fmla="*/ 30 h 127"/>
                <a:gd name="T46" fmla="*/ 58 w 70"/>
                <a:gd name="T47" fmla="*/ 18 h 127"/>
                <a:gd name="T48" fmla="*/ 42 w 70"/>
                <a:gd name="T49" fmla="*/ 10 h 127"/>
                <a:gd name="T50" fmla="*/ 42 w 70"/>
                <a:gd name="T51" fmla="*/ 6 h 127"/>
                <a:gd name="T52" fmla="*/ 36 w 70"/>
                <a:gd name="T53" fmla="*/ 0 h 127"/>
                <a:gd name="T54" fmla="*/ 34 w 70"/>
                <a:gd name="T55" fmla="*/ 0 h 127"/>
                <a:gd name="T56" fmla="*/ 28 w 70"/>
                <a:gd name="T57" fmla="*/ 6 h 127"/>
                <a:gd name="T58" fmla="*/ 28 w 70"/>
                <a:gd name="T59" fmla="*/ 10 h 127"/>
                <a:gd name="T60" fmla="*/ 10 w 70"/>
                <a:gd name="T61" fmla="*/ 19 h 127"/>
                <a:gd name="T62" fmla="*/ 2 w 70"/>
                <a:gd name="T63" fmla="*/ 39 h 127"/>
                <a:gd name="T64" fmla="*/ 9 w 70"/>
                <a:gd name="T65" fmla="*/ 59 h 127"/>
                <a:gd name="T66" fmla="*/ 29 w 70"/>
                <a:gd name="T67" fmla="*/ 71 h 127"/>
                <a:gd name="T68" fmla="*/ 32 w 70"/>
                <a:gd name="T69" fmla="*/ 72 h 127"/>
                <a:gd name="T70" fmla="*/ 37 w 70"/>
                <a:gd name="T71" fmla="*/ 73 h 127"/>
                <a:gd name="T72" fmla="*/ 45 w 70"/>
                <a:gd name="T73" fmla="*/ 78 h 127"/>
                <a:gd name="T74" fmla="*/ 46 w 70"/>
                <a:gd name="T75" fmla="*/ 92 h 127"/>
                <a:gd name="T76" fmla="*/ 37 w 70"/>
                <a:gd name="T77" fmla="*/ 96 h 127"/>
                <a:gd name="T78" fmla="*/ 25 w 70"/>
                <a:gd name="T79" fmla="*/ 90 h 127"/>
                <a:gd name="T80" fmla="*/ 22 w 70"/>
                <a:gd name="T81" fmla="*/ 84 h 127"/>
                <a:gd name="T82" fmla="*/ 16 w 70"/>
                <a:gd name="T83" fmla="*/ 80 h 127"/>
                <a:gd name="T84" fmla="*/ 16 w 70"/>
                <a:gd name="T85" fmla="*/ 80 h 127"/>
                <a:gd name="T86" fmla="*/ 6 w 70"/>
                <a:gd name="T87" fmla="*/ 81 h 127"/>
                <a:gd name="T88" fmla="*/ 2 w 70"/>
                <a:gd name="T89" fmla="*/ 84 h 127"/>
                <a:gd name="T90" fmla="*/ 1 w 70"/>
                <a:gd name="T91" fmla="*/ 89 h 127"/>
                <a:gd name="T92" fmla="*/ 10 w 70"/>
                <a:gd name="T93" fmla="*/ 10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" h="127">
                  <a:moveTo>
                    <a:pt x="10" y="106"/>
                  </a:moveTo>
                  <a:cubicBezTo>
                    <a:pt x="14" y="111"/>
                    <a:pt x="20" y="114"/>
                    <a:pt x="28" y="115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25"/>
                    <a:pt x="30" y="127"/>
                    <a:pt x="34" y="127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39" y="127"/>
                    <a:pt x="42" y="125"/>
                    <a:pt x="42" y="121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50" y="113"/>
                    <a:pt x="57" y="110"/>
                    <a:pt x="62" y="104"/>
                  </a:cubicBezTo>
                  <a:cubicBezTo>
                    <a:pt x="67" y="98"/>
                    <a:pt x="70" y="91"/>
                    <a:pt x="70" y="82"/>
                  </a:cubicBezTo>
                  <a:cubicBezTo>
                    <a:pt x="70" y="74"/>
                    <a:pt x="67" y="68"/>
                    <a:pt x="63" y="63"/>
                  </a:cubicBezTo>
                  <a:cubicBezTo>
                    <a:pt x="58" y="56"/>
                    <a:pt x="49" y="54"/>
                    <a:pt x="41" y="51"/>
                  </a:cubicBezTo>
                  <a:cubicBezTo>
                    <a:pt x="39" y="50"/>
                    <a:pt x="36" y="50"/>
                    <a:pt x="34" y="49"/>
                  </a:cubicBezTo>
                  <a:cubicBezTo>
                    <a:pt x="31" y="48"/>
                    <a:pt x="27" y="46"/>
                    <a:pt x="25" y="44"/>
                  </a:cubicBezTo>
                  <a:cubicBezTo>
                    <a:pt x="24" y="42"/>
                    <a:pt x="24" y="40"/>
                    <a:pt x="24" y="38"/>
                  </a:cubicBezTo>
                  <a:cubicBezTo>
                    <a:pt x="24" y="34"/>
                    <a:pt x="26" y="31"/>
                    <a:pt x="31" y="29"/>
                  </a:cubicBezTo>
                  <a:cubicBezTo>
                    <a:pt x="32" y="29"/>
                    <a:pt x="33" y="28"/>
                    <a:pt x="35" y="28"/>
                  </a:cubicBezTo>
                  <a:cubicBezTo>
                    <a:pt x="36" y="28"/>
                    <a:pt x="37" y="29"/>
                    <a:pt x="39" y="29"/>
                  </a:cubicBezTo>
                  <a:cubicBezTo>
                    <a:pt x="42" y="30"/>
                    <a:pt x="44" y="33"/>
                    <a:pt x="45" y="36"/>
                  </a:cubicBezTo>
                  <a:cubicBezTo>
                    <a:pt x="46" y="38"/>
                    <a:pt x="48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2" y="38"/>
                    <a:pt x="64" y="37"/>
                    <a:pt x="65" y="36"/>
                  </a:cubicBezTo>
                  <a:cubicBezTo>
                    <a:pt x="66" y="34"/>
                    <a:pt x="66" y="32"/>
                    <a:pt x="66" y="30"/>
                  </a:cubicBezTo>
                  <a:cubicBezTo>
                    <a:pt x="64" y="25"/>
                    <a:pt x="62" y="21"/>
                    <a:pt x="58" y="18"/>
                  </a:cubicBezTo>
                  <a:cubicBezTo>
                    <a:pt x="54" y="14"/>
                    <a:pt x="49" y="11"/>
                    <a:pt x="42" y="10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0" y="0"/>
                    <a:pt x="28" y="3"/>
                    <a:pt x="28" y="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0" y="11"/>
                    <a:pt x="14" y="14"/>
                    <a:pt x="10" y="19"/>
                  </a:cubicBezTo>
                  <a:cubicBezTo>
                    <a:pt x="5" y="25"/>
                    <a:pt x="2" y="31"/>
                    <a:pt x="2" y="39"/>
                  </a:cubicBezTo>
                  <a:cubicBezTo>
                    <a:pt x="2" y="47"/>
                    <a:pt x="5" y="54"/>
                    <a:pt x="9" y="59"/>
                  </a:cubicBezTo>
                  <a:cubicBezTo>
                    <a:pt x="13" y="65"/>
                    <a:pt x="20" y="69"/>
                    <a:pt x="29" y="71"/>
                  </a:cubicBezTo>
                  <a:cubicBezTo>
                    <a:pt x="30" y="72"/>
                    <a:pt x="31" y="72"/>
                    <a:pt x="32" y="72"/>
                  </a:cubicBezTo>
                  <a:cubicBezTo>
                    <a:pt x="34" y="73"/>
                    <a:pt x="35" y="73"/>
                    <a:pt x="37" y="73"/>
                  </a:cubicBezTo>
                  <a:cubicBezTo>
                    <a:pt x="41" y="74"/>
                    <a:pt x="43" y="76"/>
                    <a:pt x="45" y="78"/>
                  </a:cubicBezTo>
                  <a:cubicBezTo>
                    <a:pt x="49" y="81"/>
                    <a:pt x="50" y="88"/>
                    <a:pt x="46" y="92"/>
                  </a:cubicBezTo>
                  <a:cubicBezTo>
                    <a:pt x="44" y="94"/>
                    <a:pt x="41" y="96"/>
                    <a:pt x="37" y="96"/>
                  </a:cubicBezTo>
                  <a:cubicBezTo>
                    <a:pt x="33" y="96"/>
                    <a:pt x="28" y="94"/>
                    <a:pt x="25" y="90"/>
                  </a:cubicBezTo>
                  <a:cubicBezTo>
                    <a:pt x="24" y="88"/>
                    <a:pt x="23" y="86"/>
                    <a:pt x="22" y="84"/>
                  </a:cubicBezTo>
                  <a:cubicBezTo>
                    <a:pt x="22" y="82"/>
                    <a:pt x="19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4" y="81"/>
                    <a:pt x="3" y="82"/>
                    <a:pt x="2" y="84"/>
                  </a:cubicBezTo>
                  <a:cubicBezTo>
                    <a:pt x="1" y="85"/>
                    <a:pt x="0" y="87"/>
                    <a:pt x="1" y="89"/>
                  </a:cubicBezTo>
                  <a:cubicBezTo>
                    <a:pt x="2" y="96"/>
                    <a:pt x="5" y="102"/>
                    <a:pt x="10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9" name="Freeform 93">
              <a:extLst>
                <a:ext uri="{FF2B5EF4-FFF2-40B4-BE49-F238E27FC236}">
                  <a16:creationId xmlns:a16="http://schemas.microsoft.com/office/drawing/2014/main" id="{FD68E8F5-0A4F-7006-187B-EE6A411DD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2797176"/>
              <a:ext cx="88900" cy="88900"/>
            </a:xfrm>
            <a:custGeom>
              <a:avLst/>
              <a:gdLst>
                <a:gd name="T0" fmla="*/ 46 w 46"/>
                <a:gd name="T1" fmla="*/ 41 h 46"/>
                <a:gd name="T2" fmla="*/ 46 w 46"/>
                <a:gd name="T3" fmla="*/ 5 h 46"/>
                <a:gd name="T4" fmla="*/ 41 w 46"/>
                <a:gd name="T5" fmla="*/ 0 h 46"/>
                <a:gd name="T6" fmla="*/ 0 w 46"/>
                <a:gd name="T7" fmla="*/ 41 h 46"/>
                <a:gd name="T8" fmla="*/ 5 w 46"/>
                <a:gd name="T9" fmla="*/ 46 h 46"/>
                <a:gd name="T10" fmla="*/ 41 w 46"/>
                <a:gd name="T11" fmla="*/ 46 h 46"/>
                <a:gd name="T12" fmla="*/ 46 w 46"/>
                <a:gd name="T13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46" y="41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6" y="2"/>
                    <a:pt x="44" y="0"/>
                    <a:pt x="41" y="0"/>
                  </a:cubicBezTo>
                  <a:cubicBezTo>
                    <a:pt x="20" y="3"/>
                    <a:pt x="3" y="19"/>
                    <a:pt x="0" y="41"/>
                  </a:cubicBezTo>
                  <a:cubicBezTo>
                    <a:pt x="0" y="44"/>
                    <a:pt x="2" y="46"/>
                    <a:pt x="5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4" y="46"/>
                    <a:pt x="46" y="44"/>
                    <a:pt x="4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Freeform 94">
              <a:extLst>
                <a:ext uri="{FF2B5EF4-FFF2-40B4-BE49-F238E27FC236}">
                  <a16:creationId xmlns:a16="http://schemas.microsoft.com/office/drawing/2014/main" id="{C303E2E4-B6B5-4E8A-E233-9FB99245F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8550" y="2809876"/>
              <a:ext cx="179388" cy="177800"/>
            </a:xfrm>
            <a:custGeom>
              <a:avLst/>
              <a:gdLst>
                <a:gd name="T0" fmla="*/ 52 w 93"/>
                <a:gd name="T1" fmla="*/ 0 h 92"/>
                <a:gd name="T2" fmla="*/ 46 w 93"/>
                <a:gd name="T3" fmla="*/ 5 h 92"/>
                <a:gd name="T4" fmla="*/ 46 w 93"/>
                <a:gd name="T5" fmla="*/ 41 h 92"/>
                <a:gd name="T6" fmla="*/ 42 w 93"/>
                <a:gd name="T7" fmla="*/ 46 h 92"/>
                <a:gd name="T8" fmla="*/ 5 w 93"/>
                <a:gd name="T9" fmla="*/ 46 h 92"/>
                <a:gd name="T10" fmla="*/ 1 w 93"/>
                <a:gd name="T11" fmla="*/ 52 h 92"/>
                <a:gd name="T12" fmla="*/ 46 w 93"/>
                <a:gd name="T13" fmla="*/ 92 h 92"/>
                <a:gd name="T14" fmla="*/ 93 w 93"/>
                <a:gd name="T15" fmla="*/ 46 h 92"/>
                <a:gd name="T16" fmla="*/ 52 w 93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92">
                  <a:moveTo>
                    <a:pt x="52" y="0"/>
                  </a:moveTo>
                  <a:cubicBezTo>
                    <a:pt x="49" y="0"/>
                    <a:pt x="46" y="2"/>
                    <a:pt x="46" y="5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4"/>
                    <a:pt x="44" y="46"/>
                    <a:pt x="42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46"/>
                    <a:pt x="0" y="49"/>
                    <a:pt x="1" y="52"/>
                  </a:cubicBezTo>
                  <a:cubicBezTo>
                    <a:pt x="3" y="75"/>
                    <a:pt x="23" y="92"/>
                    <a:pt x="46" y="92"/>
                  </a:cubicBezTo>
                  <a:cubicBezTo>
                    <a:pt x="72" y="92"/>
                    <a:pt x="93" y="72"/>
                    <a:pt x="93" y="46"/>
                  </a:cubicBezTo>
                  <a:cubicBezTo>
                    <a:pt x="93" y="23"/>
                    <a:pt x="75" y="3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D699E03-5BD8-EEFA-7736-4131F1CAE32A}"/>
              </a:ext>
            </a:extLst>
          </p:cNvPr>
          <p:cNvSpPr/>
          <p:nvPr/>
        </p:nvSpPr>
        <p:spPr>
          <a:xfrm>
            <a:off x="2750762" y="1225749"/>
            <a:ext cx="2899662" cy="8463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1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try to bring together comprehensive techniques with hardware &amp; software to offer complete and intelligible forecasts for Master Production Schedules.</a:t>
            </a:r>
            <a:endParaRPr lang="en-IN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2E0725-F438-88CE-BAA8-E19B04A2EC48}"/>
              </a:ext>
            </a:extLst>
          </p:cNvPr>
          <p:cNvSpPr/>
          <p:nvPr/>
        </p:nvSpPr>
        <p:spPr>
          <a:xfrm>
            <a:off x="3106224" y="2097665"/>
            <a:ext cx="2424785" cy="8463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Passenger Car sales is influenced by multiple factors; from organization driven drivers (like marketing, promotions, pricing , to macro-economic (inflation, GDP etc.)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08C777-BC8A-845B-3898-CD5D77462E6B}"/>
              </a:ext>
            </a:extLst>
          </p:cNvPr>
          <p:cNvSpPr/>
          <p:nvPr/>
        </p:nvSpPr>
        <p:spPr>
          <a:xfrm>
            <a:off x="2714357" y="3099154"/>
            <a:ext cx="2782864" cy="8463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1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expectation from the Project is focused on developing a mathematical model which can identify demand drivers and use historical data to forecast sales with highest prediction accuracy.</a:t>
            </a:r>
            <a:endParaRPr lang="en-IN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4" name="Freeform 224">
            <a:extLst>
              <a:ext uri="{FF2B5EF4-FFF2-40B4-BE49-F238E27FC236}">
                <a16:creationId xmlns:a16="http://schemas.microsoft.com/office/drawing/2014/main" id="{FD58537F-F337-1025-1A23-ECD4ABD8B622}"/>
              </a:ext>
            </a:extLst>
          </p:cNvPr>
          <p:cNvSpPr>
            <a:spLocks noEditPoints="1"/>
          </p:cNvSpPr>
          <p:nvPr/>
        </p:nvSpPr>
        <p:spPr bwMode="auto">
          <a:xfrm>
            <a:off x="6893132" y="3237193"/>
            <a:ext cx="344444" cy="425170"/>
          </a:xfrm>
          <a:custGeom>
            <a:avLst/>
            <a:gdLst>
              <a:gd name="T0" fmla="*/ 2196 w 2270"/>
              <a:gd name="T1" fmla="*/ 754 h 2802"/>
              <a:gd name="T2" fmla="*/ 2094 w 2270"/>
              <a:gd name="T3" fmla="*/ 616 h 2802"/>
              <a:gd name="T4" fmla="*/ 1914 w 2270"/>
              <a:gd name="T5" fmla="*/ 654 h 2802"/>
              <a:gd name="T6" fmla="*/ 1466 w 2270"/>
              <a:gd name="T7" fmla="*/ 582 h 2802"/>
              <a:gd name="T8" fmla="*/ 932 w 2270"/>
              <a:gd name="T9" fmla="*/ 552 h 2802"/>
              <a:gd name="T10" fmla="*/ 376 w 2270"/>
              <a:gd name="T11" fmla="*/ 826 h 2802"/>
              <a:gd name="T12" fmla="*/ 46 w 2270"/>
              <a:gd name="T13" fmla="*/ 1346 h 2802"/>
              <a:gd name="T14" fmla="*/ 36 w 2270"/>
              <a:gd name="T15" fmla="*/ 1950 h 2802"/>
              <a:gd name="T16" fmla="*/ 372 w 2270"/>
              <a:gd name="T17" fmla="*/ 2506 h 2802"/>
              <a:gd name="T18" fmla="*/ 962 w 2270"/>
              <a:gd name="T19" fmla="*/ 2788 h 2802"/>
              <a:gd name="T20" fmla="*/ 1576 w 2270"/>
              <a:gd name="T21" fmla="*/ 2712 h 2802"/>
              <a:gd name="T22" fmla="*/ 2076 w 2270"/>
              <a:gd name="T23" fmla="*/ 2302 h 2802"/>
              <a:gd name="T24" fmla="*/ 2270 w 2270"/>
              <a:gd name="T25" fmla="*/ 1666 h 2802"/>
              <a:gd name="T26" fmla="*/ 2160 w 2270"/>
              <a:gd name="T27" fmla="*/ 1182 h 2802"/>
              <a:gd name="T28" fmla="*/ 930 w 2270"/>
              <a:gd name="T29" fmla="*/ 2670 h 2802"/>
              <a:gd name="T30" fmla="*/ 412 w 2270"/>
              <a:gd name="T31" fmla="*/ 2390 h 2802"/>
              <a:gd name="T32" fmla="*/ 132 w 2270"/>
              <a:gd name="T33" fmla="*/ 1872 h 2802"/>
              <a:gd name="T34" fmla="*/ 174 w 2270"/>
              <a:gd name="T35" fmla="*/ 1316 h 2802"/>
              <a:gd name="T36" fmla="*/ 524 w 2270"/>
              <a:gd name="T37" fmla="*/ 846 h 2802"/>
              <a:gd name="T38" fmla="*/ 1082 w 2270"/>
              <a:gd name="T39" fmla="*/ 644 h 2802"/>
              <a:gd name="T40" fmla="*/ 1538 w 2270"/>
              <a:gd name="T41" fmla="*/ 726 h 2802"/>
              <a:gd name="T42" fmla="*/ 1884 w 2270"/>
              <a:gd name="T43" fmla="*/ 972 h 2802"/>
              <a:gd name="T44" fmla="*/ 2092 w 2270"/>
              <a:gd name="T45" fmla="*/ 1302 h 2802"/>
              <a:gd name="T46" fmla="*/ 2154 w 2270"/>
              <a:gd name="T47" fmla="*/ 1772 h 2802"/>
              <a:gd name="T48" fmla="*/ 1926 w 2270"/>
              <a:gd name="T49" fmla="*/ 2318 h 2802"/>
              <a:gd name="T50" fmla="*/ 1440 w 2270"/>
              <a:gd name="T51" fmla="*/ 2644 h 2802"/>
              <a:gd name="T52" fmla="*/ 932 w 2270"/>
              <a:gd name="T53" fmla="*/ 42 h 2802"/>
              <a:gd name="T54" fmla="*/ 1322 w 2270"/>
              <a:gd name="T55" fmla="*/ 20 h 2802"/>
              <a:gd name="T56" fmla="*/ 1300 w 2270"/>
              <a:gd name="T57" fmla="*/ 340 h 2802"/>
              <a:gd name="T58" fmla="*/ 928 w 2270"/>
              <a:gd name="T59" fmla="*/ 276 h 2802"/>
              <a:gd name="T60" fmla="*/ 1136 w 2270"/>
              <a:gd name="T61" fmla="*/ 1748 h 2802"/>
              <a:gd name="T62" fmla="*/ 1068 w 2270"/>
              <a:gd name="T63" fmla="*/ 1622 h 2802"/>
              <a:gd name="T64" fmla="*/ 1210 w 2270"/>
              <a:gd name="T65" fmla="*/ 1636 h 2802"/>
              <a:gd name="T66" fmla="*/ 1822 w 2270"/>
              <a:gd name="T67" fmla="*/ 1678 h 2802"/>
              <a:gd name="T68" fmla="*/ 2024 w 2270"/>
              <a:gd name="T69" fmla="*/ 1612 h 2802"/>
              <a:gd name="T70" fmla="*/ 1854 w 2270"/>
              <a:gd name="T71" fmla="*/ 1142 h 2802"/>
              <a:gd name="T72" fmla="*/ 1470 w 2270"/>
              <a:gd name="T73" fmla="*/ 842 h 2802"/>
              <a:gd name="T74" fmla="*/ 1004 w 2270"/>
              <a:gd name="T75" fmla="*/ 786 h 2802"/>
              <a:gd name="T76" fmla="*/ 556 w 2270"/>
              <a:gd name="T77" fmla="*/ 992 h 2802"/>
              <a:gd name="T78" fmla="*/ 286 w 2270"/>
              <a:gd name="T79" fmla="*/ 1402 h 2802"/>
              <a:gd name="T80" fmla="*/ 440 w 2270"/>
              <a:gd name="T81" fmla="*/ 1636 h 2802"/>
              <a:gd name="T82" fmla="*/ 394 w 2270"/>
              <a:gd name="T83" fmla="*/ 1722 h 2802"/>
              <a:gd name="T84" fmla="*/ 362 w 2270"/>
              <a:gd name="T85" fmla="*/ 2108 h 2802"/>
              <a:gd name="T86" fmla="*/ 694 w 2270"/>
              <a:gd name="T87" fmla="*/ 2440 h 2802"/>
              <a:gd name="T88" fmla="*/ 1080 w 2270"/>
              <a:gd name="T89" fmla="*/ 2408 h 2802"/>
              <a:gd name="T90" fmla="*/ 1166 w 2270"/>
              <a:gd name="T91" fmla="*/ 2362 h 2802"/>
              <a:gd name="T92" fmla="*/ 1392 w 2270"/>
              <a:gd name="T93" fmla="*/ 2518 h 2802"/>
              <a:gd name="T94" fmla="*/ 1792 w 2270"/>
              <a:gd name="T95" fmla="*/ 2268 h 2802"/>
              <a:gd name="T96" fmla="*/ 2006 w 2270"/>
              <a:gd name="T97" fmla="*/ 1846 h 2802"/>
              <a:gd name="T98" fmla="*/ 1190 w 2270"/>
              <a:gd name="T99" fmla="*/ 1250 h 2802"/>
              <a:gd name="T100" fmla="*/ 1038 w 2270"/>
              <a:gd name="T101" fmla="*/ 1188 h 2802"/>
              <a:gd name="T102" fmla="*/ 1694 w 2270"/>
              <a:gd name="T103" fmla="*/ 2224 h 2802"/>
              <a:gd name="T104" fmla="*/ 1226 w 2270"/>
              <a:gd name="T105" fmla="*/ 1836 h 2802"/>
              <a:gd name="T106" fmla="*/ 1008 w 2270"/>
              <a:gd name="T107" fmla="*/ 1812 h 2802"/>
              <a:gd name="T108" fmla="*/ 952 w 2270"/>
              <a:gd name="T109" fmla="*/ 1612 h 2802"/>
              <a:gd name="T110" fmla="*/ 908 w 2270"/>
              <a:gd name="T111" fmla="*/ 1438 h 2802"/>
              <a:gd name="T112" fmla="*/ 1066 w 2270"/>
              <a:gd name="T113" fmla="*/ 1488 h 2802"/>
              <a:gd name="T114" fmla="*/ 1276 w 2270"/>
              <a:gd name="T115" fmla="*/ 1536 h 2802"/>
              <a:gd name="T116" fmla="*/ 1312 w 2270"/>
              <a:gd name="T117" fmla="*/ 1740 h 2802"/>
              <a:gd name="T118" fmla="*/ 1694 w 2270"/>
              <a:gd name="T119" fmla="*/ 2224 h 2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270" h="2802">
                <a:moveTo>
                  <a:pt x="2046" y="992"/>
                </a:moveTo>
                <a:lnTo>
                  <a:pt x="2150" y="888"/>
                </a:lnTo>
                <a:lnTo>
                  <a:pt x="2150" y="888"/>
                </a:lnTo>
                <a:lnTo>
                  <a:pt x="2160" y="876"/>
                </a:lnTo>
                <a:lnTo>
                  <a:pt x="2170" y="862"/>
                </a:lnTo>
                <a:lnTo>
                  <a:pt x="2178" y="848"/>
                </a:lnTo>
                <a:lnTo>
                  <a:pt x="2186" y="834"/>
                </a:lnTo>
                <a:lnTo>
                  <a:pt x="2190" y="818"/>
                </a:lnTo>
                <a:lnTo>
                  <a:pt x="2194" y="802"/>
                </a:lnTo>
                <a:lnTo>
                  <a:pt x="2196" y="786"/>
                </a:lnTo>
                <a:lnTo>
                  <a:pt x="2198" y="770"/>
                </a:lnTo>
                <a:lnTo>
                  <a:pt x="2196" y="754"/>
                </a:lnTo>
                <a:lnTo>
                  <a:pt x="2194" y="740"/>
                </a:lnTo>
                <a:lnTo>
                  <a:pt x="2190" y="724"/>
                </a:lnTo>
                <a:lnTo>
                  <a:pt x="2186" y="708"/>
                </a:lnTo>
                <a:lnTo>
                  <a:pt x="2178" y="694"/>
                </a:lnTo>
                <a:lnTo>
                  <a:pt x="2170" y="680"/>
                </a:lnTo>
                <a:lnTo>
                  <a:pt x="2160" y="666"/>
                </a:lnTo>
                <a:lnTo>
                  <a:pt x="2150" y="654"/>
                </a:lnTo>
                <a:lnTo>
                  <a:pt x="2150" y="654"/>
                </a:lnTo>
                <a:lnTo>
                  <a:pt x="2136" y="642"/>
                </a:lnTo>
                <a:lnTo>
                  <a:pt x="2124" y="632"/>
                </a:lnTo>
                <a:lnTo>
                  <a:pt x="2108" y="624"/>
                </a:lnTo>
                <a:lnTo>
                  <a:pt x="2094" y="616"/>
                </a:lnTo>
                <a:lnTo>
                  <a:pt x="2080" y="612"/>
                </a:lnTo>
                <a:lnTo>
                  <a:pt x="2064" y="608"/>
                </a:lnTo>
                <a:lnTo>
                  <a:pt x="2048" y="606"/>
                </a:lnTo>
                <a:lnTo>
                  <a:pt x="2032" y="604"/>
                </a:lnTo>
                <a:lnTo>
                  <a:pt x="2016" y="606"/>
                </a:lnTo>
                <a:lnTo>
                  <a:pt x="2000" y="608"/>
                </a:lnTo>
                <a:lnTo>
                  <a:pt x="1984" y="612"/>
                </a:lnTo>
                <a:lnTo>
                  <a:pt x="1970" y="616"/>
                </a:lnTo>
                <a:lnTo>
                  <a:pt x="1954" y="624"/>
                </a:lnTo>
                <a:lnTo>
                  <a:pt x="1940" y="632"/>
                </a:lnTo>
                <a:lnTo>
                  <a:pt x="1928" y="642"/>
                </a:lnTo>
                <a:lnTo>
                  <a:pt x="1914" y="654"/>
                </a:lnTo>
                <a:lnTo>
                  <a:pt x="1810" y="758"/>
                </a:lnTo>
                <a:lnTo>
                  <a:pt x="1810" y="758"/>
                </a:lnTo>
                <a:lnTo>
                  <a:pt x="1780" y="734"/>
                </a:lnTo>
                <a:lnTo>
                  <a:pt x="1748" y="714"/>
                </a:lnTo>
                <a:lnTo>
                  <a:pt x="1714" y="694"/>
                </a:lnTo>
                <a:lnTo>
                  <a:pt x="1682" y="674"/>
                </a:lnTo>
                <a:lnTo>
                  <a:pt x="1648" y="656"/>
                </a:lnTo>
                <a:lnTo>
                  <a:pt x="1612" y="638"/>
                </a:lnTo>
                <a:lnTo>
                  <a:pt x="1576" y="622"/>
                </a:lnTo>
                <a:lnTo>
                  <a:pt x="1540" y="608"/>
                </a:lnTo>
                <a:lnTo>
                  <a:pt x="1504" y="594"/>
                </a:lnTo>
                <a:lnTo>
                  <a:pt x="1466" y="582"/>
                </a:lnTo>
                <a:lnTo>
                  <a:pt x="1428" y="572"/>
                </a:lnTo>
                <a:lnTo>
                  <a:pt x="1390" y="562"/>
                </a:lnTo>
                <a:lnTo>
                  <a:pt x="1352" y="554"/>
                </a:lnTo>
                <a:lnTo>
                  <a:pt x="1312" y="548"/>
                </a:lnTo>
                <a:lnTo>
                  <a:pt x="1272" y="542"/>
                </a:lnTo>
                <a:lnTo>
                  <a:pt x="1232" y="538"/>
                </a:lnTo>
                <a:lnTo>
                  <a:pt x="1232" y="428"/>
                </a:lnTo>
                <a:lnTo>
                  <a:pt x="1038" y="428"/>
                </a:lnTo>
                <a:lnTo>
                  <a:pt x="1038" y="538"/>
                </a:lnTo>
                <a:lnTo>
                  <a:pt x="1038" y="538"/>
                </a:lnTo>
                <a:lnTo>
                  <a:pt x="984" y="544"/>
                </a:lnTo>
                <a:lnTo>
                  <a:pt x="932" y="552"/>
                </a:lnTo>
                <a:lnTo>
                  <a:pt x="878" y="562"/>
                </a:lnTo>
                <a:lnTo>
                  <a:pt x="828" y="576"/>
                </a:lnTo>
                <a:lnTo>
                  <a:pt x="776" y="592"/>
                </a:lnTo>
                <a:lnTo>
                  <a:pt x="726" y="610"/>
                </a:lnTo>
                <a:lnTo>
                  <a:pt x="678" y="630"/>
                </a:lnTo>
                <a:lnTo>
                  <a:pt x="632" y="652"/>
                </a:lnTo>
                <a:lnTo>
                  <a:pt x="586" y="676"/>
                </a:lnTo>
                <a:lnTo>
                  <a:pt x="540" y="702"/>
                </a:lnTo>
                <a:lnTo>
                  <a:pt x="496" y="730"/>
                </a:lnTo>
                <a:lnTo>
                  <a:pt x="454" y="760"/>
                </a:lnTo>
                <a:lnTo>
                  <a:pt x="414" y="792"/>
                </a:lnTo>
                <a:lnTo>
                  <a:pt x="376" y="826"/>
                </a:lnTo>
                <a:lnTo>
                  <a:pt x="338" y="860"/>
                </a:lnTo>
                <a:lnTo>
                  <a:pt x="302" y="898"/>
                </a:lnTo>
                <a:lnTo>
                  <a:pt x="268" y="936"/>
                </a:lnTo>
                <a:lnTo>
                  <a:pt x="236" y="976"/>
                </a:lnTo>
                <a:lnTo>
                  <a:pt x="204" y="1018"/>
                </a:lnTo>
                <a:lnTo>
                  <a:pt x="176" y="1062"/>
                </a:lnTo>
                <a:lnTo>
                  <a:pt x="150" y="1106"/>
                </a:lnTo>
                <a:lnTo>
                  <a:pt x="124" y="1152"/>
                </a:lnTo>
                <a:lnTo>
                  <a:pt x="102" y="1198"/>
                </a:lnTo>
                <a:lnTo>
                  <a:pt x="82" y="1246"/>
                </a:lnTo>
                <a:lnTo>
                  <a:pt x="62" y="1296"/>
                </a:lnTo>
                <a:lnTo>
                  <a:pt x="46" y="1346"/>
                </a:lnTo>
                <a:lnTo>
                  <a:pt x="32" y="1398"/>
                </a:lnTo>
                <a:lnTo>
                  <a:pt x="22" y="1450"/>
                </a:lnTo>
                <a:lnTo>
                  <a:pt x="12" y="1504"/>
                </a:lnTo>
                <a:lnTo>
                  <a:pt x="6" y="1556"/>
                </a:lnTo>
                <a:lnTo>
                  <a:pt x="2" y="1612"/>
                </a:lnTo>
                <a:lnTo>
                  <a:pt x="0" y="1666"/>
                </a:lnTo>
                <a:lnTo>
                  <a:pt x="0" y="1666"/>
                </a:lnTo>
                <a:lnTo>
                  <a:pt x="2" y="1726"/>
                </a:lnTo>
                <a:lnTo>
                  <a:pt x="6" y="1782"/>
                </a:lnTo>
                <a:lnTo>
                  <a:pt x="14" y="1840"/>
                </a:lnTo>
                <a:lnTo>
                  <a:pt x="24" y="1896"/>
                </a:lnTo>
                <a:lnTo>
                  <a:pt x="36" y="1950"/>
                </a:lnTo>
                <a:lnTo>
                  <a:pt x="52" y="2004"/>
                </a:lnTo>
                <a:lnTo>
                  <a:pt x="70" y="2056"/>
                </a:lnTo>
                <a:lnTo>
                  <a:pt x="90" y="2108"/>
                </a:lnTo>
                <a:lnTo>
                  <a:pt x="112" y="2158"/>
                </a:lnTo>
                <a:lnTo>
                  <a:pt x="138" y="2208"/>
                </a:lnTo>
                <a:lnTo>
                  <a:pt x="166" y="2256"/>
                </a:lnTo>
                <a:lnTo>
                  <a:pt x="194" y="2302"/>
                </a:lnTo>
                <a:lnTo>
                  <a:pt x="226" y="2346"/>
                </a:lnTo>
                <a:lnTo>
                  <a:pt x="260" y="2388"/>
                </a:lnTo>
                <a:lnTo>
                  <a:pt x="296" y="2430"/>
                </a:lnTo>
                <a:lnTo>
                  <a:pt x="334" y="2470"/>
                </a:lnTo>
                <a:lnTo>
                  <a:pt x="372" y="2506"/>
                </a:lnTo>
                <a:lnTo>
                  <a:pt x="414" y="2542"/>
                </a:lnTo>
                <a:lnTo>
                  <a:pt x="456" y="2576"/>
                </a:lnTo>
                <a:lnTo>
                  <a:pt x="500" y="2608"/>
                </a:lnTo>
                <a:lnTo>
                  <a:pt x="548" y="2638"/>
                </a:lnTo>
                <a:lnTo>
                  <a:pt x="594" y="2664"/>
                </a:lnTo>
                <a:lnTo>
                  <a:pt x="644" y="2690"/>
                </a:lnTo>
                <a:lnTo>
                  <a:pt x="694" y="2712"/>
                </a:lnTo>
                <a:lnTo>
                  <a:pt x="746" y="2732"/>
                </a:lnTo>
                <a:lnTo>
                  <a:pt x="798" y="2750"/>
                </a:lnTo>
                <a:lnTo>
                  <a:pt x="852" y="2766"/>
                </a:lnTo>
                <a:lnTo>
                  <a:pt x="906" y="2778"/>
                </a:lnTo>
                <a:lnTo>
                  <a:pt x="962" y="2788"/>
                </a:lnTo>
                <a:lnTo>
                  <a:pt x="1020" y="2796"/>
                </a:lnTo>
                <a:lnTo>
                  <a:pt x="1076" y="2800"/>
                </a:lnTo>
                <a:lnTo>
                  <a:pt x="1136" y="2802"/>
                </a:lnTo>
                <a:lnTo>
                  <a:pt x="1136" y="2802"/>
                </a:lnTo>
                <a:lnTo>
                  <a:pt x="1194" y="2800"/>
                </a:lnTo>
                <a:lnTo>
                  <a:pt x="1252" y="2796"/>
                </a:lnTo>
                <a:lnTo>
                  <a:pt x="1308" y="2788"/>
                </a:lnTo>
                <a:lnTo>
                  <a:pt x="1364" y="2778"/>
                </a:lnTo>
                <a:lnTo>
                  <a:pt x="1418" y="2766"/>
                </a:lnTo>
                <a:lnTo>
                  <a:pt x="1472" y="2750"/>
                </a:lnTo>
                <a:lnTo>
                  <a:pt x="1526" y="2732"/>
                </a:lnTo>
                <a:lnTo>
                  <a:pt x="1576" y="2712"/>
                </a:lnTo>
                <a:lnTo>
                  <a:pt x="1628" y="2690"/>
                </a:lnTo>
                <a:lnTo>
                  <a:pt x="1676" y="2664"/>
                </a:lnTo>
                <a:lnTo>
                  <a:pt x="1724" y="2638"/>
                </a:lnTo>
                <a:lnTo>
                  <a:pt x="1770" y="2608"/>
                </a:lnTo>
                <a:lnTo>
                  <a:pt x="1814" y="2576"/>
                </a:lnTo>
                <a:lnTo>
                  <a:pt x="1858" y="2542"/>
                </a:lnTo>
                <a:lnTo>
                  <a:pt x="1898" y="2506"/>
                </a:lnTo>
                <a:lnTo>
                  <a:pt x="1938" y="2470"/>
                </a:lnTo>
                <a:lnTo>
                  <a:pt x="1976" y="2430"/>
                </a:lnTo>
                <a:lnTo>
                  <a:pt x="2010" y="2388"/>
                </a:lnTo>
                <a:lnTo>
                  <a:pt x="2044" y="2346"/>
                </a:lnTo>
                <a:lnTo>
                  <a:pt x="2076" y="2302"/>
                </a:lnTo>
                <a:lnTo>
                  <a:pt x="2106" y="2256"/>
                </a:lnTo>
                <a:lnTo>
                  <a:pt x="2132" y="2208"/>
                </a:lnTo>
                <a:lnTo>
                  <a:pt x="2158" y="2158"/>
                </a:lnTo>
                <a:lnTo>
                  <a:pt x="2180" y="2108"/>
                </a:lnTo>
                <a:lnTo>
                  <a:pt x="2202" y="2056"/>
                </a:lnTo>
                <a:lnTo>
                  <a:pt x="2218" y="2004"/>
                </a:lnTo>
                <a:lnTo>
                  <a:pt x="2234" y="1950"/>
                </a:lnTo>
                <a:lnTo>
                  <a:pt x="2246" y="1896"/>
                </a:lnTo>
                <a:lnTo>
                  <a:pt x="2256" y="1840"/>
                </a:lnTo>
                <a:lnTo>
                  <a:pt x="2264" y="1782"/>
                </a:lnTo>
                <a:lnTo>
                  <a:pt x="2268" y="1726"/>
                </a:lnTo>
                <a:lnTo>
                  <a:pt x="2270" y="1666"/>
                </a:lnTo>
                <a:lnTo>
                  <a:pt x="2270" y="1666"/>
                </a:lnTo>
                <a:lnTo>
                  <a:pt x="2268" y="1620"/>
                </a:lnTo>
                <a:lnTo>
                  <a:pt x="2266" y="1572"/>
                </a:lnTo>
                <a:lnTo>
                  <a:pt x="2262" y="1526"/>
                </a:lnTo>
                <a:lnTo>
                  <a:pt x="2254" y="1482"/>
                </a:lnTo>
                <a:lnTo>
                  <a:pt x="2246" y="1436"/>
                </a:lnTo>
                <a:lnTo>
                  <a:pt x="2236" y="1392"/>
                </a:lnTo>
                <a:lnTo>
                  <a:pt x="2224" y="1348"/>
                </a:lnTo>
                <a:lnTo>
                  <a:pt x="2210" y="1306"/>
                </a:lnTo>
                <a:lnTo>
                  <a:pt x="2196" y="1264"/>
                </a:lnTo>
                <a:lnTo>
                  <a:pt x="2178" y="1222"/>
                </a:lnTo>
                <a:lnTo>
                  <a:pt x="2160" y="1182"/>
                </a:lnTo>
                <a:lnTo>
                  <a:pt x="2140" y="1142"/>
                </a:lnTo>
                <a:lnTo>
                  <a:pt x="2118" y="1102"/>
                </a:lnTo>
                <a:lnTo>
                  <a:pt x="2096" y="1064"/>
                </a:lnTo>
                <a:lnTo>
                  <a:pt x="2072" y="1028"/>
                </a:lnTo>
                <a:lnTo>
                  <a:pt x="2046" y="992"/>
                </a:lnTo>
                <a:lnTo>
                  <a:pt x="2046" y="992"/>
                </a:lnTo>
                <a:close/>
                <a:moveTo>
                  <a:pt x="1136" y="2690"/>
                </a:moveTo>
                <a:lnTo>
                  <a:pt x="1136" y="2690"/>
                </a:lnTo>
                <a:lnTo>
                  <a:pt x="1082" y="2690"/>
                </a:lnTo>
                <a:lnTo>
                  <a:pt x="1030" y="2686"/>
                </a:lnTo>
                <a:lnTo>
                  <a:pt x="980" y="2678"/>
                </a:lnTo>
                <a:lnTo>
                  <a:pt x="930" y="2670"/>
                </a:lnTo>
                <a:lnTo>
                  <a:pt x="880" y="2658"/>
                </a:lnTo>
                <a:lnTo>
                  <a:pt x="832" y="2644"/>
                </a:lnTo>
                <a:lnTo>
                  <a:pt x="784" y="2628"/>
                </a:lnTo>
                <a:lnTo>
                  <a:pt x="738" y="2610"/>
                </a:lnTo>
                <a:lnTo>
                  <a:pt x="692" y="2590"/>
                </a:lnTo>
                <a:lnTo>
                  <a:pt x="648" y="2566"/>
                </a:lnTo>
                <a:lnTo>
                  <a:pt x="604" y="2542"/>
                </a:lnTo>
                <a:lnTo>
                  <a:pt x="564" y="2516"/>
                </a:lnTo>
                <a:lnTo>
                  <a:pt x="524" y="2488"/>
                </a:lnTo>
                <a:lnTo>
                  <a:pt x="484" y="2456"/>
                </a:lnTo>
                <a:lnTo>
                  <a:pt x="448" y="2424"/>
                </a:lnTo>
                <a:lnTo>
                  <a:pt x="412" y="2390"/>
                </a:lnTo>
                <a:lnTo>
                  <a:pt x="378" y="2354"/>
                </a:lnTo>
                <a:lnTo>
                  <a:pt x="346" y="2318"/>
                </a:lnTo>
                <a:lnTo>
                  <a:pt x="316" y="2280"/>
                </a:lnTo>
                <a:lnTo>
                  <a:pt x="286" y="2238"/>
                </a:lnTo>
                <a:lnTo>
                  <a:pt x="260" y="2198"/>
                </a:lnTo>
                <a:lnTo>
                  <a:pt x="236" y="2154"/>
                </a:lnTo>
                <a:lnTo>
                  <a:pt x="212" y="2110"/>
                </a:lnTo>
                <a:lnTo>
                  <a:pt x="192" y="2066"/>
                </a:lnTo>
                <a:lnTo>
                  <a:pt x="174" y="2018"/>
                </a:lnTo>
                <a:lnTo>
                  <a:pt x="158" y="1972"/>
                </a:lnTo>
                <a:lnTo>
                  <a:pt x="144" y="1922"/>
                </a:lnTo>
                <a:lnTo>
                  <a:pt x="132" y="1872"/>
                </a:lnTo>
                <a:lnTo>
                  <a:pt x="124" y="1822"/>
                </a:lnTo>
                <a:lnTo>
                  <a:pt x="116" y="1772"/>
                </a:lnTo>
                <a:lnTo>
                  <a:pt x="112" y="1720"/>
                </a:lnTo>
                <a:lnTo>
                  <a:pt x="112" y="1666"/>
                </a:lnTo>
                <a:lnTo>
                  <a:pt x="112" y="1666"/>
                </a:lnTo>
                <a:lnTo>
                  <a:pt x="112" y="1614"/>
                </a:lnTo>
                <a:lnTo>
                  <a:pt x="116" y="1562"/>
                </a:lnTo>
                <a:lnTo>
                  <a:pt x="124" y="1512"/>
                </a:lnTo>
                <a:lnTo>
                  <a:pt x="132" y="1460"/>
                </a:lnTo>
                <a:lnTo>
                  <a:pt x="144" y="1412"/>
                </a:lnTo>
                <a:lnTo>
                  <a:pt x="158" y="1362"/>
                </a:lnTo>
                <a:lnTo>
                  <a:pt x="174" y="1316"/>
                </a:lnTo>
                <a:lnTo>
                  <a:pt x="192" y="1268"/>
                </a:lnTo>
                <a:lnTo>
                  <a:pt x="212" y="1224"/>
                </a:lnTo>
                <a:lnTo>
                  <a:pt x="236" y="1180"/>
                </a:lnTo>
                <a:lnTo>
                  <a:pt x="260" y="1136"/>
                </a:lnTo>
                <a:lnTo>
                  <a:pt x="286" y="1096"/>
                </a:lnTo>
                <a:lnTo>
                  <a:pt x="316" y="1054"/>
                </a:lnTo>
                <a:lnTo>
                  <a:pt x="346" y="1016"/>
                </a:lnTo>
                <a:lnTo>
                  <a:pt x="378" y="980"/>
                </a:lnTo>
                <a:lnTo>
                  <a:pt x="412" y="944"/>
                </a:lnTo>
                <a:lnTo>
                  <a:pt x="448" y="910"/>
                </a:lnTo>
                <a:lnTo>
                  <a:pt x="484" y="878"/>
                </a:lnTo>
                <a:lnTo>
                  <a:pt x="524" y="846"/>
                </a:lnTo>
                <a:lnTo>
                  <a:pt x="564" y="818"/>
                </a:lnTo>
                <a:lnTo>
                  <a:pt x="604" y="792"/>
                </a:lnTo>
                <a:lnTo>
                  <a:pt x="648" y="768"/>
                </a:lnTo>
                <a:lnTo>
                  <a:pt x="692" y="744"/>
                </a:lnTo>
                <a:lnTo>
                  <a:pt x="738" y="724"/>
                </a:lnTo>
                <a:lnTo>
                  <a:pt x="784" y="706"/>
                </a:lnTo>
                <a:lnTo>
                  <a:pt x="832" y="690"/>
                </a:lnTo>
                <a:lnTo>
                  <a:pt x="880" y="676"/>
                </a:lnTo>
                <a:lnTo>
                  <a:pt x="930" y="664"/>
                </a:lnTo>
                <a:lnTo>
                  <a:pt x="980" y="656"/>
                </a:lnTo>
                <a:lnTo>
                  <a:pt x="1030" y="648"/>
                </a:lnTo>
                <a:lnTo>
                  <a:pt x="1082" y="644"/>
                </a:lnTo>
                <a:lnTo>
                  <a:pt x="1136" y="644"/>
                </a:lnTo>
                <a:lnTo>
                  <a:pt x="1136" y="644"/>
                </a:lnTo>
                <a:lnTo>
                  <a:pt x="1178" y="644"/>
                </a:lnTo>
                <a:lnTo>
                  <a:pt x="1220" y="646"/>
                </a:lnTo>
                <a:lnTo>
                  <a:pt x="1262" y="652"/>
                </a:lnTo>
                <a:lnTo>
                  <a:pt x="1304" y="658"/>
                </a:lnTo>
                <a:lnTo>
                  <a:pt x="1344" y="664"/>
                </a:lnTo>
                <a:lnTo>
                  <a:pt x="1384" y="674"/>
                </a:lnTo>
                <a:lnTo>
                  <a:pt x="1424" y="686"/>
                </a:lnTo>
                <a:lnTo>
                  <a:pt x="1462" y="698"/>
                </a:lnTo>
                <a:lnTo>
                  <a:pt x="1502" y="712"/>
                </a:lnTo>
                <a:lnTo>
                  <a:pt x="1538" y="726"/>
                </a:lnTo>
                <a:lnTo>
                  <a:pt x="1576" y="744"/>
                </a:lnTo>
                <a:lnTo>
                  <a:pt x="1612" y="762"/>
                </a:lnTo>
                <a:lnTo>
                  <a:pt x="1646" y="782"/>
                </a:lnTo>
                <a:lnTo>
                  <a:pt x="1680" y="802"/>
                </a:lnTo>
                <a:lnTo>
                  <a:pt x="1714" y="824"/>
                </a:lnTo>
                <a:lnTo>
                  <a:pt x="1746" y="848"/>
                </a:lnTo>
                <a:lnTo>
                  <a:pt x="1746" y="848"/>
                </a:lnTo>
                <a:lnTo>
                  <a:pt x="1776" y="870"/>
                </a:lnTo>
                <a:lnTo>
                  <a:pt x="1804" y="894"/>
                </a:lnTo>
                <a:lnTo>
                  <a:pt x="1832" y="918"/>
                </a:lnTo>
                <a:lnTo>
                  <a:pt x="1858" y="944"/>
                </a:lnTo>
                <a:lnTo>
                  <a:pt x="1884" y="972"/>
                </a:lnTo>
                <a:lnTo>
                  <a:pt x="1908" y="998"/>
                </a:lnTo>
                <a:lnTo>
                  <a:pt x="1932" y="1026"/>
                </a:lnTo>
                <a:lnTo>
                  <a:pt x="1956" y="1056"/>
                </a:lnTo>
                <a:lnTo>
                  <a:pt x="1956" y="1056"/>
                </a:lnTo>
                <a:lnTo>
                  <a:pt x="1956" y="1056"/>
                </a:lnTo>
                <a:lnTo>
                  <a:pt x="1978" y="1088"/>
                </a:lnTo>
                <a:lnTo>
                  <a:pt x="2000" y="1122"/>
                </a:lnTo>
                <a:lnTo>
                  <a:pt x="2022" y="1156"/>
                </a:lnTo>
                <a:lnTo>
                  <a:pt x="2040" y="1192"/>
                </a:lnTo>
                <a:lnTo>
                  <a:pt x="2058" y="1228"/>
                </a:lnTo>
                <a:lnTo>
                  <a:pt x="2076" y="1264"/>
                </a:lnTo>
                <a:lnTo>
                  <a:pt x="2092" y="1302"/>
                </a:lnTo>
                <a:lnTo>
                  <a:pt x="2104" y="1340"/>
                </a:lnTo>
                <a:lnTo>
                  <a:pt x="2118" y="1378"/>
                </a:lnTo>
                <a:lnTo>
                  <a:pt x="2128" y="1418"/>
                </a:lnTo>
                <a:lnTo>
                  <a:pt x="2138" y="1458"/>
                </a:lnTo>
                <a:lnTo>
                  <a:pt x="2146" y="1498"/>
                </a:lnTo>
                <a:lnTo>
                  <a:pt x="2152" y="1540"/>
                </a:lnTo>
                <a:lnTo>
                  <a:pt x="2156" y="1582"/>
                </a:lnTo>
                <a:lnTo>
                  <a:pt x="2158" y="1624"/>
                </a:lnTo>
                <a:lnTo>
                  <a:pt x="2160" y="1666"/>
                </a:lnTo>
                <a:lnTo>
                  <a:pt x="2160" y="1666"/>
                </a:lnTo>
                <a:lnTo>
                  <a:pt x="2158" y="1720"/>
                </a:lnTo>
                <a:lnTo>
                  <a:pt x="2154" y="1772"/>
                </a:lnTo>
                <a:lnTo>
                  <a:pt x="2148" y="1822"/>
                </a:lnTo>
                <a:lnTo>
                  <a:pt x="2138" y="1872"/>
                </a:lnTo>
                <a:lnTo>
                  <a:pt x="2126" y="1922"/>
                </a:lnTo>
                <a:lnTo>
                  <a:pt x="2114" y="1972"/>
                </a:lnTo>
                <a:lnTo>
                  <a:pt x="2098" y="2018"/>
                </a:lnTo>
                <a:lnTo>
                  <a:pt x="2078" y="2066"/>
                </a:lnTo>
                <a:lnTo>
                  <a:pt x="2058" y="2110"/>
                </a:lnTo>
                <a:lnTo>
                  <a:pt x="2036" y="2154"/>
                </a:lnTo>
                <a:lnTo>
                  <a:pt x="2010" y="2198"/>
                </a:lnTo>
                <a:lnTo>
                  <a:pt x="1984" y="2238"/>
                </a:lnTo>
                <a:lnTo>
                  <a:pt x="1956" y="2280"/>
                </a:lnTo>
                <a:lnTo>
                  <a:pt x="1926" y="2318"/>
                </a:lnTo>
                <a:lnTo>
                  <a:pt x="1892" y="2354"/>
                </a:lnTo>
                <a:lnTo>
                  <a:pt x="1860" y="2390"/>
                </a:lnTo>
                <a:lnTo>
                  <a:pt x="1824" y="2424"/>
                </a:lnTo>
                <a:lnTo>
                  <a:pt x="1786" y="2456"/>
                </a:lnTo>
                <a:lnTo>
                  <a:pt x="1748" y="2488"/>
                </a:lnTo>
                <a:lnTo>
                  <a:pt x="1708" y="2516"/>
                </a:lnTo>
                <a:lnTo>
                  <a:pt x="1666" y="2542"/>
                </a:lnTo>
                <a:lnTo>
                  <a:pt x="1622" y="2566"/>
                </a:lnTo>
                <a:lnTo>
                  <a:pt x="1578" y="2590"/>
                </a:lnTo>
                <a:lnTo>
                  <a:pt x="1534" y="2610"/>
                </a:lnTo>
                <a:lnTo>
                  <a:pt x="1488" y="2628"/>
                </a:lnTo>
                <a:lnTo>
                  <a:pt x="1440" y="2644"/>
                </a:lnTo>
                <a:lnTo>
                  <a:pt x="1390" y="2658"/>
                </a:lnTo>
                <a:lnTo>
                  <a:pt x="1342" y="2670"/>
                </a:lnTo>
                <a:lnTo>
                  <a:pt x="1292" y="2678"/>
                </a:lnTo>
                <a:lnTo>
                  <a:pt x="1240" y="2686"/>
                </a:lnTo>
                <a:lnTo>
                  <a:pt x="1188" y="2690"/>
                </a:lnTo>
                <a:lnTo>
                  <a:pt x="1136" y="2690"/>
                </a:lnTo>
                <a:lnTo>
                  <a:pt x="1136" y="2690"/>
                </a:lnTo>
                <a:close/>
                <a:moveTo>
                  <a:pt x="928" y="276"/>
                </a:moveTo>
                <a:lnTo>
                  <a:pt x="928" y="68"/>
                </a:lnTo>
                <a:lnTo>
                  <a:pt x="928" y="68"/>
                </a:lnTo>
                <a:lnTo>
                  <a:pt x="928" y="54"/>
                </a:lnTo>
                <a:lnTo>
                  <a:pt x="932" y="42"/>
                </a:lnTo>
                <a:lnTo>
                  <a:pt x="940" y="30"/>
                </a:lnTo>
                <a:lnTo>
                  <a:pt x="948" y="20"/>
                </a:lnTo>
                <a:lnTo>
                  <a:pt x="958" y="12"/>
                </a:lnTo>
                <a:lnTo>
                  <a:pt x="970" y="4"/>
                </a:lnTo>
                <a:lnTo>
                  <a:pt x="982" y="0"/>
                </a:lnTo>
                <a:lnTo>
                  <a:pt x="996" y="0"/>
                </a:lnTo>
                <a:lnTo>
                  <a:pt x="1274" y="0"/>
                </a:lnTo>
                <a:lnTo>
                  <a:pt x="1274" y="0"/>
                </a:lnTo>
                <a:lnTo>
                  <a:pt x="1288" y="0"/>
                </a:lnTo>
                <a:lnTo>
                  <a:pt x="1300" y="4"/>
                </a:lnTo>
                <a:lnTo>
                  <a:pt x="1312" y="12"/>
                </a:lnTo>
                <a:lnTo>
                  <a:pt x="1322" y="20"/>
                </a:lnTo>
                <a:lnTo>
                  <a:pt x="1332" y="30"/>
                </a:lnTo>
                <a:lnTo>
                  <a:pt x="1338" y="42"/>
                </a:lnTo>
                <a:lnTo>
                  <a:pt x="1342" y="54"/>
                </a:lnTo>
                <a:lnTo>
                  <a:pt x="1344" y="68"/>
                </a:lnTo>
                <a:lnTo>
                  <a:pt x="1344" y="276"/>
                </a:lnTo>
                <a:lnTo>
                  <a:pt x="1344" y="276"/>
                </a:lnTo>
                <a:lnTo>
                  <a:pt x="1342" y="290"/>
                </a:lnTo>
                <a:lnTo>
                  <a:pt x="1338" y="304"/>
                </a:lnTo>
                <a:lnTo>
                  <a:pt x="1332" y="316"/>
                </a:lnTo>
                <a:lnTo>
                  <a:pt x="1322" y="326"/>
                </a:lnTo>
                <a:lnTo>
                  <a:pt x="1312" y="334"/>
                </a:lnTo>
                <a:lnTo>
                  <a:pt x="1300" y="340"/>
                </a:lnTo>
                <a:lnTo>
                  <a:pt x="1288" y="344"/>
                </a:lnTo>
                <a:lnTo>
                  <a:pt x="1274" y="346"/>
                </a:lnTo>
                <a:lnTo>
                  <a:pt x="996" y="346"/>
                </a:lnTo>
                <a:lnTo>
                  <a:pt x="996" y="346"/>
                </a:lnTo>
                <a:lnTo>
                  <a:pt x="982" y="344"/>
                </a:lnTo>
                <a:lnTo>
                  <a:pt x="970" y="340"/>
                </a:lnTo>
                <a:lnTo>
                  <a:pt x="958" y="334"/>
                </a:lnTo>
                <a:lnTo>
                  <a:pt x="948" y="326"/>
                </a:lnTo>
                <a:lnTo>
                  <a:pt x="940" y="316"/>
                </a:lnTo>
                <a:lnTo>
                  <a:pt x="932" y="304"/>
                </a:lnTo>
                <a:lnTo>
                  <a:pt x="928" y="290"/>
                </a:lnTo>
                <a:lnTo>
                  <a:pt x="928" y="276"/>
                </a:lnTo>
                <a:lnTo>
                  <a:pt x="928" y="276"/>
                </a:lnTo>
                <a:close/>
                <a:moveTo>
                  <a:pt x="1218" y="1666"/>
                </a:moveTo>
                <a:lnTo>
                  <a:pt x="1218" y="1666"/>
                </a:lnTo>
                <a:lnTo>
                  <a:pt x="1216" y="1684"/>
                </a:lnTo>
                <a:lnTo>
                  <a:pt x="1210" y="1698"/>
                </a:lnTo>
                <a:lnTo>
                  <a:pt x="1204" y="1712"/>
                </a:lnTo>
                <a:lnTo>
                  <a:pt x="1194" y="1724"/>
                </a:lnTo>
                <a:lnTo>
                  <a:pt x="1182" y="1734"/>
                </a:lnTo>
                <a:lnTo>
                  <a:pt x="1168" y="1742"/>
                </a:lnTo>
                <a:lnTo>
                  <a:pt x="1152" y="1748"/>
                </a:lnTo>
                <a:lnTo>
                  <a:pt x="1136" y="1748"/>
                </a:lnTo>
                <a:lnTo>
                  <a:pt x="1136" y="1748"/>
                </a:lnTo>
                <a:lnTo>
                  <a:pt x="1118" y="1748"/>
                </a:lnTo>
                <a:lnTo>
                  <a:pt x="1104" y="1742"/>
                </a:lnTo>
                <a:lnTo>
                  <a:pt x="1090" y="1734"/>
                </a:lnTo>
                <a:lnTo>
                  <a:pt x="1078" y="1724"/>
                </a:lnTo>
                <a:lnTo>
                  <a:pt x="1068" y="1712"/>
                </a:lnTo>
                <a:lnTo>
                  <a:pt x="1060" y="1698"/>
                </a:lnTo>
                <a:lnTo>
                  <a:pt x="1054" y="1684"/>
                </a:lnTo>
                <a:lnTo>
                  <a:pt x="1054" y="1666"/>
                </a:lnTo>
                <a:lnTo>
                  <a:pt x="1054" y="1666"/>
                </a:lnTo>
                <a:lnTo>
                  <a:pt x="1054" y="1650"/>
                </a:lnTo>
                <a:lnTo>
                  <a:pt x="1060" y="1636"/>
                </a:lnTo>
                <a:lnTo>
                  <a:pt x="1068" y="1622"/>
                </a:lnTo>
                <a:lnTo>
                  <a:pt x="1078" y="1608"/>
                </a:lnTo>
                <a:lnTo>
                  <a:pt x="1090" y="1598"/>
                </a:lnTo>
                <a:lnTo>
                  <a:pt x="1104" y="1592"/>
                </a:lnTo>
                <a:lnTo>
                  <a:pt x="1118" y="1586"/>
                </a:lnTo>
                <a:lnTo>
                  <a:pt x="1136" y="1584"/>
                </a:lnTo>
                <a:lnTo>
                  <a:pt x="1136" y="1584"/>
                </a:lnTo>
                <a:lnTo>
                  <a:pt x="1152" y="1586"/>
                </a:lnTo>
                <a:lnTo>
                  <a:pt x="1168" y="1592"/>
                </a:lnTo>
                <a:lnTo>
                  <a:pt x="1182" y="1598"/>
                </a:lnTo>
                <a:lnTo>
                  <a:pt x="1194" y="1608"/>
                </a:lnTo>
                <a:lnTo>
                  <a:pt x="1204" y="1622"/>
                </a:lnTo>
                <a:lnTo>
                  <a:pt x="1210" y="1636"/>
                </a:lnTo>
                <a:lnTo>
                  <a:pt x="1216" y="1650"/>
                </a:lnTo>
                <a:lnTo>
                  <a:pt x="1218" y="1666"/>
                </a:lnTo>
                <a:lnTo>
                  <a:pt x="1218" y="1666"/>
                </a:lnTo>
                <a:close/>
                <a:moveTo>
                  <a:pt x="1876" y="1722"/>
                </a:moveTo>
                <a:lnTo>
                  <a:pt x="1876" y="1722"/>
                </a:lnTo>
                <a:lnTo>
                  <a:pt x="1864" y="1722"/>
                </a:lnTo>
                <a:lnTo>
                  <a:pt x="1854" y="1718"/>
                </a:lnTo>
                <a:lnTo>
                  <a:pt x="1846" y="1712"/>
                </a:lnTo>
                <a:lnTo>
                  <a:pt x="1836" y="1706"/>
                </a:lnTo>
                <a:lnTo>
                  <a:pt x="1830" y="1698"/>
                </a:lnTo>
                <a:lnTo>
                  <a:pt x="1826" y="1688"/>
                </a:lnTo>
                <a:lnTo>
                  <a:pt x="1822" y="1678"/>
                </a:lnTo>
                <a:lnTo>
                  <a:pt x="1820" y="1666"/>
                </a:lnTo>
                <a:lnTo>
                  <a:pt x="1820" y="1666"/>
                </a:lnTo>
                <a:lnTo>
                  <a:pt x="1822" y="1656"/>
                </a:lnTo>
                <a:lnTo>
                  <a:pt x="1826" y="1646"/>
                </a:lnTo>
                <a:lnTo>
                  <a:pt x="1830" y="1636"/>
                </a:lnTo>
                <a:lnTo>
                  <a:pt x="1836" y="1628"/>
                </a:lnTo>
                <a:lnTo>
                  <a:pt x="1846" y="1622"/>
                </a:lnTo>
                <a:lnTo>
                  <a:pt x="1854" y="1616"/>
                </a:lnTo>
                <a:lnTo>
                  <a:pt x="1864" y="1612"/>
                </a:lnTo>
                <a:lnTo>
                  <a:pt x="1876" y="1612"/>
                </a:lnTo>
                <a:lnTo>
                  <a:pt x="2024" y="1612"/>
                </a:lnTo>
                <a:lnTo>
                  <a:pt x="2024" y="1612"/>
                </a:lnTo>
                <a:lnTo>
                  <a:pt x="2020" y="1568"/>
                </a:lnTo>
                <a:lnTo>
                  <a:pt x="2014" y="1526"/>
                </a:lnTo>
                <a:lnTo>
                  <a:pt x="2006" y="1484"/>
                </a:lnTo>
                <a:lnTo>
                  <a:pt x="1996" y="1442"/>
                </a:lnTo>
                <a:lnTo>
                  <a:pt x="1984" y="1402"/>
                </a:lnTo>
                <a:lnTo>
                  <a:pt x="1972" y="1362"/>
                </a:lnTo>
                <a:lnTo>
                  <a:pt x="1956" y="1322"/>
                </a:lnTo>
                <a:lnTo>
                  <a:pt x="1938" y="1284"/>
                </a:lnTo>
                <a:lnTo>
                  <a:pt x="1920" y="1248"/>
                </a:lnTo>
                <a:lnTo>
                  <a:pt x="1900" y="1212"/>
                </a:lnTo>
                <a:lnTo>
                  <a:pt x="1878" y="1176"/>
                </a:lnTo>
                <a:lnTo>
                  <a:pt x="1854" y="1142"/>
                </a:lnTo>
                <a:lnTo>
                  <a:pt x="1830" y="1110"/>
                </a:lnTo>
                <a:lnTo>
                  <a:pt x="1802" y="1078"/>
                </a:lnTo>
                <a:lnTo>
                  <a:pt x="1776" y="1048"/>
                </a:lnTo>
                <a:lnTo>
                  <a:pt x="1746" y="1020"/>
                </a:lnTo>
                <a:lnTo>
                  <a:pt x="1716" y="992"/>
                </a:lnTo>
                <a:lnTo>
                  <a:pt x="1684" y="966"/>
                </a:lnTo>
                <a:lnTo>
                  <a:pt x="1650" y="942"/>
                </a:lnTo>
                <a:lnTo>
                  <a:pt x="1616" y="918"/>
                </a:lnTo>
                <a:lnTo>
                  <a:pt x="1582" y="896"/>
                </a:lnTo>
                <a:lnTo>
                  <a:pt x="1546" y="876"/>
                </a:lnTo>
                <a:lnTo>
                  <a:pt x="1508" y="858"/>
                </a:lnTo>
                <a:lnTo>
                  <a:pt x="1470" y="842"/>
                </a:lnTo>
                <a:lnTo>
                  <a:pt x="1430" y="826"/>
                </a:lnTo>
                <a:lnTo>
                  <a:pt x="1390" y="814"/>
                </a:lnTo>
                <a:lnTo>
                  <a:pt x="1350" y="802"/>
                </a:lnTo>
                <a:lnTo>
                  <a:pt x="1308" y="794"/>
                </a:lnTo>
                <a:lnTo>
                  <a:pt x="1266" y="786"/>
                </a:lnTo>
                <a:lnTo>
                  <a:pt x="1222" y="782"/>
                </a:lnTo>
                <a:lnTo>
                  <a:pt x="1180" y="778"/>
                </a:lnTo>
                <a:lnTo>
                  <a:pt x="1136" y="776"/>
                </a:lnTo>
                <a:lnTo>
                  <a:pt x="1136" y="776"/>
                </a:lnTo>
                <a:lnTo>
                  <a:pt x="1092" y="778"/>
                </a:lnTo>
                <a:lnTo>
                  <a:pt x="1048" y="782"/>
                </a:lnTo>
                <a:lnTo>
                  <a:pt x="1004" y="786"/>
                </a:lnTo>
                <a:lnTo>
                  <a:pt x="962" y="794"/>
                </a:lnTo>
                <a:lnTo>
                  <a:pt x="920" y="802"/>
                </a:lnTo>
                <a:lnTo>
                  <a:pt x="880" y="814"/>
                </a:lnTo>
                <a:lnTo>
                  <a:pt x="840" y="826"/>
                </a:lnTo>
                <a:lnTo>
                  <a:pt x="802" y="842"/>
                </a:lnTo>
                <a:lnTo>
                  <a:pt x="762" y="858"/>
                </a:lnTo>
                <a:lnTo>
                  <a:pt x="726" y="876"/>
                </a:lnTo>
                <a:lnTo>
                  <a:pt x="690" y="896"/>
                </a:lnTo>
                <a:lnTo>
                  <a:pt x="654" y="918"/>
                </a:lnTo>
                <a:lnTo>
                  <a:pt x="620" y="942"/>
                </a:lnTo>
                <a:lnTo>
                  <a:pt x="588" y="966"/>
                </a:lnTo>
                <a:lnTo>
                  <a:pt x="556" y="992"/>
                </a:lnTo>
                <a:lnTo>
                  <a:pt x="524" y="1020"/>
                </a:lnTo>
                <a:lnTo>
                  <a:pt x="496" y="1048"/>
                </a:lnTo>
                <a:lnTo>
                  <a:pt x="468" y="1078"/>
                </a:lnTo>
                <a:lnTo>
                  <a:pt x="442" y="1110"/>
                </a:lnTo>
                <a:lnTo>
                  <a:pt x="416" y="1142"/>
                </a:lnTo>
                <a:lnTo>
                  <a:pt x="392" y="1176"/>
                </a:lnTo>
                <a:lnTo>
                  <a:pt x="370" y="1212"/>
                </a:lnTo>
                <a:lnTo>
                  <a:pt x="350" y="1248"/>
                </a:lnTo>
                <a:lnTo>
                  <a:pt x="332" y="1284"/>
                </a:lnTo>
                <a:lnTo>
                  <a:pt x="314" y="1322"/>
                </a:lnTo>
                <a:lnTo>
                  <a:pt x="300" y="1362"/>
                </a:lnTo>
                <a:lnTo>
                  <a:pt x="286" y="1402"/>
                </a:lnTo>
                <a:lnTo>
                  <a:pt x="274" y="1442"/>
                </a:lnTo>
                <a:lnTo>
                  <a:pt x="264" y="1484"/>
                </a:lnTo>
                <a:lnTo>
                  <a:pt x="258" y="1526"/>
                </a:lnTo>
                <a:lnTo>
                  <a:pt x="252" y="1568"/>
                </a:lnTo>
                <a:lnTo>
                  <a:pt x="248" y="1612"/>
                </a:lnTo>
                <a:lnTo>
                  <a:pt x="394" y="1612"/>
                </a:lnTo>
                <a:lnTo>
                  <a:pt x="394" y="1612"/>
                </a:lnTo>
                <a:lnTo>
                  <a:pt x="406" y="1612"/>
                </a:lnTo>
                <a:lnTo>
                  <a:pt x="416" y="1616"/>
                </a:lnTo>
                <a:lnTo>
                  <a:pt x="426" y="1622"/>
                </a:lnTo>
                <a:lnTo>
                  <a:pt x="434" y="1628"/>
                </a:lnTo>
                <a:lnTo>
                  <a:pt x="440" y="1636"/>
                </a:lnTo>
                <a:lnTo>
                  <a:pt x="446" y="1646"/>
                </a:lnTo>
                <a:lnTo>
                  <a:pt x="448" y="1656"/>
                </a:lnTo>
                <a:lnTo>
                  <a:pt x="450" y="1666"/>
                </a:lnTo>
                <a:lnTo>
                  <a:pt x="450" y="1666"/>
                </a:lnTo>
                <a:lnTo>
                  <a:pt x="448" y="1678"/>
                </a:lnTo>
                <a:lnTo>
                  <a:pt x="446" y="1688"/>
                </a:lnTo>
                <a:lnTo>
                  <a:pt x="440" y="1698"/>
                </a:lnTo>
                <a:lnTo>
                  <a:pt x="434" y="1706"/>
                </a:lnTo>
                <a:lnTo>
                  <a:pt x="426" y="1712"/>
                </a:lnTo>
                <a:lnTo>
                  <a:pt x="416" y="1718"/>
                </a:lnTo>
                <a:lnTo>
                  <a:pt x="406" y="1722"/>
                </a:lnTo>
                <a:lnTo>
                  <a:pt x="394" y="1722"/>
                </a:lnTo>
                <a:lnTo>
                  <a:pt x="248" y="1722"/>
                </a:lnTo>
                <a:lnTo>
                  <a:pt x="248" y="1722"/>
                </a:lnTo>
                <a:lnTo>
                  <a:pt x="252" y="1764"/>
                </a:lnTo>
                <a:lnTo>
                  <a:pt x="256" y="1804"/>
                </a:lnTo>
                <a:lnTo>
                  <a:pt x="264" y="1846"/>
                </a:lnTo>
                <a:lnTo>
                  <a:pt x="272" y="1886"/>
                </a:lnTo>
                <a:lnTo>
                  <a:pt x="284" y="1924"/>
                </a:lnTo>
                <a:lnTo>
                  <a:pt x="296" y="1962"/>
                </a:lnTo>
                <a:lnTo>
                  <a:pt x="310" y="2000"/>
                </a:lnTo>
                <a:lnTo>
                  <a:pt x="326" y="2038"/>
                </a:lnTo>
                <a:lnTo>
                  <a:pt x="344" y="2074"/>
                </a:lnTo>
                <a:lnTo>
                  <a:pt x="362" y="2108"/>
                </a:lnTo>
                <a:lnTo>
                  <a:pt x="384" y="2142"/>
                </a:lnTo>
                <a:lnTo>
                  <a:pt x="406" y="2174"/>
                </a:lnTo>
                <a:lnTo>
                  <a:pt x="428" y="2206"/>
                </a:lnTo>
                <a:lnTo>
                  <a:pt x="454" y="2238"/>
                </a:lnTo>
                <a:lnTo>
                  <a:pt x="480" y="2268"/>
                </a:lnTo>
                <a:lnTo>
                  <a:pt x="506" y="2296"/>
                </a:lnTo>
                <a:lnTo>
                  <a:pt x="534" y="2324"/>
                </a:lnTo>
                <a:lnTo>
                  <a:pt x="564" y="2350"/>
                </a:lnTo>
                <a:lnTo>
                  <a:pt x="596" y="2374"/>
                </a:lnTo>
                <a:lnTo>
                  <a:pt x="628" y="2398"/>
                </a:lnTo>
                <a:lnTo>
                  <a:pt x="660" y="2418"/>
                </a:lnTo>
                <a:lnTo>
                  <a:pt x="694" y="2440"/>
                </a:lnTo>
                <a:lnTo>
                  <a:pt x="730" y="2458"/>
                </a:lnTo>
                <a:lnTo>
                  <a:pt x="764" y="2476"/>
                </a:lnTo>
                <a:lnTo>
                  <a:pt x="802" y="2492"/>
                </a:lnTo>
                <a:lnTo>
                  <a:pt x="840" y="2506"/>
                </a:lnTo>
                <a:lnTo>
                  <a:pt x="878" y="2518"/>
                </a:lnTo>
                <a:lnTo>
                  <a:pt x="916" y="2530"/>
                </a:lnTo>
                <a:lnTo>
                  <a:pt x="956" y="2538"/>
                </a:lnTo>
                <a:lnTo>
                  <a:pt x="998" y="2546"/>
                </a:lnTo>
                <a:lnTo>
                  <a:pt x="1038" y="2550"/>
                </a:lnTo>
                <a:lnTo>
                  <a:pt x="1080" y="2554"/>
                </a:lnTo>
                <a:lnTo>
                  <a:pt x="1080" y="2408"/>
                </a:lnTo>
                <a:lnTo>
                  <a:pt x="1080" y="2408"/>
                </a:lnTo>
                <a:lnTo>
                  <a:pt x="1082" y="2396"/>
                </a:lnTo>
                <a:lnTo>
                  <a:pt x="1084" y="2386"/>
                </a:lnTo>
                <a:lnTo>
                  <a:pt x="1090" y="2376"/>
                </a:lnTo>
                <a:lnTo>
                  <a:pt x="1096" y="2368"/>
                </a:lnTo>
                <a:lnTo>
                  <a:pt x="1104" y="2362"/>
                </a:lnTo>
                <a:lnTo>
                  <a:pt x="1114" y="2356"/>
                </a:lnTo>
                <a:lnTo>
                  <a:pt x="1124" y="2354"/>
                </a:lnTo>
                <a:lnTo>
                  <a:pt x="1136" y="2352"/>
                </a:lnTo>
                <a:lnTo>
                  <a:pt x="1136" y="2352"/>
                </a:lnTo>
                <a:lnTo>
                  <a:pt x="1146" y="2354"/>
                </a:lnTo>
                <a:lnTo>
                  <a:pt x="1156" y="2356"/>
                </a:lnTo>
                <a:lnTo>
                  <a:pt x="1166" y="2362"/>
                </a:lnTo>
                <a:lnTo>
                  <a:pt x="1174" y="2368"/>
                </a:lnTo>
                <a:lnTo>
                  <a:pt x="1182" y="2376"/>
                </a:lnTo>
                <a:lnTo>
                  <a:pt x="1186" y="2386"/>
                </a:lnTo>
                <a:lnTo>
                  <a:pt x="1190" y="2396"/>
                </a:lnTo>
                <a:lnTo>
                  <a:pt x="1190" y="2408"/>
                </a:lnTo>
                <a:lnTo>
                  <a:pt x="1190" y="2554"/>
                </a:lnTo>
                <a:lnTo>
                  <a:pt x="1190" y="2554"/>
                </a:lnTo>
                <a:lnTo>
                  <a:pt x="1232" y="2550"/>
                </a:lnTo>
                <a:lnTo>
                  <a:pt x="1274" y="2546"/>
                </a:lnTo>
                <a:lnTo>
                  <a:pt x="1314" y="2538"/>
                </a:lnTo>
                <a:lnTo>
                  <a:pt x="1354" y="2530"/>
                </a:lnTo>
                <a:lnTo>
                  <a:pt x="1392" y="2518"/>
                </a:lnTo>
                <a:lnTo>
                  <a:pt x="1432" y="2506"/>
                </a:lnTo>
                <a:lnTo>
                  <a:pt x="1468" y="2492"/>
                </a:lnTo>
                <a:lnTo>
                  <a:pt x="1506" y="2476"/>
                </a:lnTo>
                <a:lnTo>
                  <a:pt x="1542" y="2458"/>
                </a:lnTo>
                <a:lnTo>
                  <a:pt x="1576" y="2440"/>
                </a:lnTo>
                <a:lnTo>
                  <a:pt x="1610" y="2420"/>
                </a:lnTo>
                <a:lnTo>
                  <a:pt x="1644" y="2398"/>
                </a:lnTo>
                <a:lnTo>
                  <a:pt x="1676" y="2374"/>
                </a:lnTo>
                <a:lnTo>
                  <a:pt x="1706" y="2350"/>
                </a:lnTo>
                <a:lnTo>
                  <a:pt x="1736" y="2324"/>
                </a:lnTo>
                <a:lnTo>
                  <a:pt x="1764" y="2296"/>
                </a:lnTo>
                <a:lnTo>
                  <a:pt x="1792" y="2268"/>
                </a:lnTo>
                <a:lnTo>
                  <a:pt x="1818" y="2238"/>
                </a:lnTo>
                <a:lnTo>
                  <a:pt x="1842" y="2206"/>
                </a:lnTo>
                <a:lnTo>
                  <a:pt x="1866" y="2176"/>
                </a:lnTo>
                <a:lnTo>
                  <a:pt x="1888" y="2142"/>
                </a:lnTo>
                <a:lnTo>
                  <a:pt x="1908" y="2108"/>
                </a:lnTo>
                <a:lnTo>
                  <a:pt x="1926" y="2074"/>
                </a:lnTo>
                <a:lnTo>
                  <a:pt x="1944" y="2038"/>
                </a:lnTo>
                <a:lnTo>
                  <a:pt x="1960" y="2000"/>
                </a:lnTo>
                <a:lnTo>
                  <a:pt x="1974" y="1962"/>
                </a:lnTo>
                <a:lnTo>
                  <a:pt x="1986" y="1924"/>
                </a:lnTo>
                <a:lnTo>
                  <a:pt x="1998" y="1886"/>
                </a:lnTo>
                <a:lnTo>
                  <a:pt x="2006" y="1846"/>
                </a:lnTo>
                <a:lnTo>
                  <a:pt x="2014" y="1806"/>
                </a:lnTo>
                <a:lnTo>
                  <a:pt x="2020" y="1764"/>
                </a:lnTo>
                <a:lnTo>
                  <a:pt x="2022" y="1722"/>
                </a:lnTo>
                <a:lnTo>
                  <a:pt x="1876" y="1722"/>
                </a:lnTo>
                <a:close/>
                <a:moveTo>
                  <a:pt x="1098" y="1078"/>
                </a:moveTo>
                <a:lnTo>
                  <a:pt x="1386" y="918"/>
                </a:lnTo>
                <a:lnTo>
                  <a:pt x="1226" y="1206"/>
                </a:lnTo>
                <a:lnTo>
                  <a:pt x="1226" y="1206"/>
                </a:lnTo>
                <a:lnTo>
                  <a:pt x="1220" y="1218"/>
                </a:lnTo>
                <a:lnTo>
                  <a:pt x="1212" y="1230"/>
                </a:lnTo>
                <a:lnTo>
                  <a:pt x="1202" y="1240"/>
                </a:lnTo>
                <a:lnTo>
                  <a:pt x="1190" y="1250"/>
                </a:lnTo>
                <a:lnTo>
                  <a:pt x="1178" y="1256"/>
                </a:lnTo>
                <a:lnTo>
                  <a:pt x="1164" y="1262"/>
                </a:lnTo>
                <a:lnTo>
                  <a:pt x="1150" y="1266"/>
                </a:lnTo>
                <a:lnTo>
                  <a:pt x="1136" y="1266"/>
                </a:lnTo>
                <a:lnTo>
                  <a:pt x="1136" y="1266"/>
                </a:lnTo>
                <a:lnTo>
                  <a:pt x="1116" y="1264"/>
                </a:lnTo>
                <a:lnTo>
                  <a:pt x="1098" y="1258"/>
                </a:lnTo>
                <a:lnTo>
                  <a:pt x="1080" y="1250"/>
                </a:lnTo>
                <a:lnTo>
                  <a:pt x="1066" y="1238"/>
                </a:lnTo>
                <a:lnTo>
                  <a:pt x="1054" y="1224"/>
                </a:lnTo>
                <a:lnTo>
                  <a:pt x="1044" y="1206"/>
                </a:lnTo>
                <a:lnTo>
                  <a:pt x="1038" y="1188"/>
                </a:lnTo>
                <a:lnTo>
                  <a:pt x="1036" y="1168"/>
                </a:lnTo>
                <a:lnTo>
                  <a:pt x="1036" y="1168"/>
                </a:lnTo>
                <a:lnTo>
                  <a:pt x="1038" y="1154"/>
                </a:lnTo>
                <a:lnTo>
                  <a:pt x="1042" y="1138"/>
                </a:lnTo>
                <a:lnTo>
                  <a:pt x="1046" y="1126"/>
                </a:lnTo>
                <a:lnTo>
                  <a:pt x="1054" y="1112"/>
                </a:lnTo>
                <a:lnTo>
                  <a:pt x="1062" y="1102"/>
                </a:lnTo>
                <a:lnTo>
                  <a:pt x="1074" y="1092"/>
                </a:lnTo>
                <a:lnTo>
                  <a:pt x="1086" y="1084"/>
                </a:lnTo>
                <a:lnTo>
                  <a:pt x="1098" y="1078"/>
                </a:lnTo>
                <a:lnTo>
                  <a:pt x="1098" y="1078"/>
                </a:lnTo>
                <a:close/>
                <a:moveTo>
                  <a:pt x="1694" y="2224"/>
                </a:moveTo>
                <a:lnTo>
                  <a:pt x="1694" y="2224"/>
                </a:lnTo>
                <a:lnTo>
                  <a:pt x="1684" y="2232"/>
                </a:lnTo>
                <a:lnTo>
                  <a:pt x="1676" y="2236"/>
                </a:lnTo>
                <a:lnTo>
                  <a:pt x="1664" y="2240"/>
                </a:lnTo>
                <a:lnTo>
                  <a:pt x="1654" y="2242"/>
                </a:lnTo>
                <a:lnTo>
                  <a:pt x="1654" y="2242"/>
                </a:lnTo>
                <a:lnTo>
                  <a:pt x="1644" y="2240"/>
                </a:lnTo>
                <a:lnTo>
                  <a:pt x="1634" y="2236"/>
                </a:lnTo>
                <a:lnTo>
                  <a:pt x="1624" y="2232"/>
                </a:lnTo>
                <a:lnTo>
                  <a:pt x="1616" y="2224"/>
                </a:lnTo>
                <a:lnTo>
                  <a:pt x="1226" y="1836"/>
                </a:lnTo>
                <a:lnTo>
                  <a:pt x="1226" y="1836"/>
                </a:lnTo>
                <a:lnTo>
                  <a:pt x="1204" y="1846"/>
                </a:lnTo>
                <a:lnTo>
                  <a:pt x="1182" y="1854"/>
                </a:lnTo>
                <a:lnTo>
                  <a:pt x="1158" y="1858"/>
                </a:lnTo>
                <a:lnTo>
                  <a:pt x="1136" y="1860"/>
                </a:lnTo>
                <a:lnTo>
                  <a:pt x="1136" y="1860"/>
                </a:lnTo>
                <a:lnTo>
                  <a:pt x="1110" y="1858"/>
                </a:lnTo>
                <a:lnTo>
                  <a:pt x="1086" y="1854"/>
                </a:lnTo>
                <a:lnTo>
                  <a:pt x="1062" y="1846"/>
                </a:lnTo>
                <a:lnTo>
                  <a:pt x="1040" y="1834"/>
                </a:lnTo>
                <a:lnTo>
                  <a:pt x="1040" y="1834"/>
                </a:lnTo>
                <a:lnTo>
                  <a:pt x="1022" y="1824"/>
                </a:lnTo>
                <a:lnTo>
                  <a:pt x="1008" y="1812"/>
                </a:lnTo>
                <a:lnTo>
                  <a:pt x="994" y="1798"/>
                </a:lnTo>
                <a:lnTo>
                  <a:pt x="982" y="1784"/>
                </a:lnTo>
                <a:lnTo>
                  <a:pt x="972" y="1770"/>
                </a:lnTo>
                <a:lnTo>
                  <a:pt x="964" y="1754"/>
                </a:lnTo>
                <a:lnTo>
                  <a:pt x="956" y="1736"/>
                </a:lnTo>
                <a:lnTo>
                  <a:pt x="950" y="1720"/>
                </a:lnTo>
                <a:lnTo>
                  <a:pt x="946" y="1702"/>
                </a:lnTo>
                <a:lnTo>
                  <a:pt x="944" y="1684"/>
                </a:lnTo>
                <a:lnTo>
                  <a:pt x="944" y="1666"/>
                </a:lnTo>
                <a:lnTo>
                  <a:pt x="944" y="1648"/>
                </a:lnTo>
                <a:lnTo>
                  <a:pt x="946" y="1630"/>
                </a:lnTo>
                <a:lnTo>
                  <a:pt x="952" y="1612"/>
                </a:lnTo>
                <a:lnTo>
                  <a:pt x="958" y="1594"/>
                </a:lnTo>
                <a:lnTo>
                  <a:pt x="966" y="1576"/>
                </a:lnTo>
                <a:lnTo>
                  <a:pt x="908" y="1518"/>
                </a:lnTo>
                <a:lnTo>
                  <a:pt x="908" y="1518"/>
                </a:lnTo>
                <a:lnTo>
                  <a:pt x="900" y="1508"/>
                </a:lnTo>
                <a:lnTo>
                  <a:pt x="896" y="1498"/>
                </a:lnTo>
                <a:lnTo>
                  <a:pt x="892" y="1488"/>
                </a:lnTo>
                <a:lnTo>
                  <a:pt x="892" y="1478"/>
                </a:lnTo>
                <a:lnTo>
                  <a:pt x="892" y="1468"/>
                </a:lnTo>
                <a:lnTo>
                  <a:pt x="896" y="1458"/>
                </a:lnTo>
                <a:lnTo>
                  <a:pt x="900" y="1448"/>
                </a:lnTo>
                <a:lnTo>
                  <a:pt x="908" y="1438"/>
                </a:lnTo>
                <a:lnTo>
                  <a:pt x="908" y="1438"/>
                </a:lnTo>
                <a:lnTo>
                  <a:pt x="916" y="1432"/>
                </a:lnTo>
                <a:lnTo>
                  <a:pt x="926" y="1426"/>
                </a:lnTo>
                <a:lnTo>
                  <a:pt x="936" y="1424"/>
                </a:lnTo>
                <a:lnTo>
                  <a:pt x="946" y="1422"/>
                </a:lnTo>
                <a:lnTo>
                  <a:pt x="958" y="1424"/>
                </a:lnTo>
                <a:lnTo>
                  <a:pt x="968" y="1426"/>
                </a:lnTo>
                <a:lnTo>
                  <a:pt x="976" y="1432"/>
                </a:lnTo>
                <a:lnTo>
                  <a:pt x="986" y="1438"/>
                </a:lnTo>
                <a:lnTo>
                  <a:pt x="1044" y="1498"/>
                </a:lnTo>
                <a:lnTo>
                  <a:pt x="1044" y="1498"/>
                </a:lnTo>
                <a:lnTo>
                  <a:pt x="1066" y="1488"/>
                </a:lnTo>
                <a:lnTo>
                  <a:pt x="1088" y="1480"/>
                </a:lnTo>
                <a:lnTo>
                  <a:pt x="1112" y="1476"/>
                </a:lnTo>
                <a:lnTo>
                  <a:pt x="1136" y="1474"/>
                </a:lnTo>
                <a:lnTo>
                  <a:pt x="1136" y="1474"/>
                </a:lnTo>
                <a:lnTo>
                  <a:pt x="1160" y="1476"/>
                </a:lnTo>
                <a:lnTo>
                  <a:pt x="1184" y="1480"/>
                </a:lnTo>
                <a:lnTo>
                  <a:pt x="1208" y="1488"/>
                </a:lnTo>
                <a:lnTo>
                  <a:pt x="1232" y="1500"/>
                </a:lnTo>
                <a:lnTo>
                  <a:pt x="1232" y="1500"/>
                </a:lnTo>
                <a:lnTo>
                  <a:pt x="1248" y="1510"/>
                </a:lnTo>
                <a:lnTo>
                  <a:pt x="1262" y="1522"/>
                </a:lnTo>
                <a:lnTo>
                  <a:pt x="1276" y="1536"/>
                </a:lnTo>
                <a:lnTo>
                  <a:pt x="1288" y="1550"/>
                </a:lnTo>
                <a:lnTo>
                  <a:pt x="1298" y="1564"/>
                </a:lnTo>
                <a:lnTo>
                  <a:pt x="1308" y="1580"/>
                </a:lnTo>
                <a:lnTo>
                  <a:pt x="1314" y="1598"/>
                </a:lnTo>
                <a:lnTo>
                  <a:pt x="1320" y="1614"/>
                </a:lnTo>
                <a:lnTo>
                  <a:pt x="1324" y="1632"/>
                </a:lnTo>
                <a:lnTo>
                  <a:pt x="1326" y="1650"/>
                </a:lnTo>
                <a:lnTo>
                  <a:pt x="1328" y="1668"/>
                </a:lnTo>
                <a:lnTo>
                  <a:pt x="1326" y="1686"/>
                </a:lnTo>
                <a:lnTo>
                  <a:pt x="1324" y="1704"/>
                </a:lnTo>
                <a:lnTo>
                  <a:pt x="1320" y="1722"/>
                </a:lnTo>
                <a:lnTo>
                  <a:pt x="1312" y="1740"/>
                </a:lnTo>
                <a:lnTo>
                  <a:pt x="1304" y="1758"/>
                </a:lnTo>
                <a:lnTo>
                  <a:pt x="1694" y="2146"/>
                </a:lnTo>
                <a:lnTo>
                  <a:pt x="1694" y="2146"/>
                </a:lnTo>
                <a:lnTo>
                  <a:pt x="1700" y="2156"/>
                </a:lnTo>
                <a:lnTo>
                  <a:pt x="1706" y="2164"/>
                </a:lnTo>
                <a:lnTo>
                  <a:pt x="1708" y="2176"/>
                </a:lnTo>
                <a:lnTo>
                  <a:pt x="1710" y="2186"/>
                </a:lnTo>
                <a:lnTo>
                  <a:pt x="1708" y="2196"/>
                </a:lnTo>
                <a:lnTo>
                  <a:pt x="1706" y="2206"/>
                </a:lnTo>
                <a:lnTo>
                  <a:pt x="1700" y="2216"/>
                </a:lnTo>
                <a:lnTo>
                  <a:pt x="1694" y="2224"/>
                </a:lnTo>
                <a:lnTo>
                  <a:pt x="1694" y="2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45" name="Freeform 31">
            <a:extLst>
              <a:ext uri="{FF2B5EF4-FFF2-40B4-BE49-F238E27FC236}">
                <a16:creationId xmlns:a16="http://schemas.microsoft.com/office/drawing/2014/main" id="{915DFB3E-DB79-5DA5-A6E0-FCCB173C6513}"/>
              </a:ext>
            </a:extLst>
          </p:cNvPr>
          <p:cNvSpPr>
            <a:spLocks noEditPoints="1"/>
          </p:cNvSpPr>
          <p:nvPr/>
        </p:nvSpPr>
        <p:spPr bwMode="auto">
          <a:xfrm>
            <a:off x="8688307" y="1533258"/>
            <a:ext cx="400216" cy="331008"/>
          </a:xfrm>
          <a:custGeom>
            <a:avLst/>
            <a:gdLst>
              <a:gd name="T0" fmla="*/ 1476 w 2556"/>
              <a:gd name="T1" fmla="*/ 552 h 2114"/>
              <a:gd name="T2" fmla="*/ 1180 w 2556"/>
              <a:gd name="T3" fmla="*/ 240 h 2114"/>
              <a:gd name="T4" fmla="*/ 718 w 2556"/>
              <a:gd name="T5" fmla="*/ 168 h 2114"/>
              <a:gd name="T6" fmla="*/ 460 w 2556"/>
              <a:gd name="T7" fmla="*/ 276 h 2114"/>
              <a:gd name="T8" fmla="*/ 196 w 2556"/>
              <a:gd name="T9" fmla="*/ 616 h 2114"/>
              <a:gd name="T10" fmla="*/ 186 w 2556"/>
              <a:gd name="T11" fmla="*/ 1050 h 2114"/>
              <a:gd name="T12" fmla="*/ 460 w 2556"/>
              <a:gd name="T13" fmla="*/ 1424 h 2114"/>
              <a:gd name="T14" fmla="*/ 718 w 2556"/>
              <a:gd name="T15" fmla="*/ 1530 h 2114"/>
              <a:gd name="T16" fmla="*/ 1148 w 2556"/>
              <a:gd name="T17" fmla="*/ 1476 h 2114"/>
              <a:gd name="T18" fmla="*/ 1460 w 2556"/>
              <a:gd name="T19" fmla="*/ 1180 h 2114"/>
              <a:gd name="T20" fmla="*/ 850 w 2556"/>
              <a:gd name="T21" fmla="*/ 1392 h 2114"/>
              <a:gd name="T22" fmla="*/ 614 w 2556"/>
              <a:gd name="T23" fmla="*/ 1338 h 2114"/>
              <a:gd name="T24" fmla="*/ 432 w 2556"/>
              <a:gd name="T25" fmla="*/ 1194 h 2114"/>
              <a:gd name="T26" fmla="*/ 324 w 2556"/>
              <a:gd name="T27" fmla="*/ 986 h 2114"/>
              <a:gd name="T28" fmla="*/ 314 w 2556"/>
              <a:gd name="T29" fmla="*/ 768 h 2114"/>
              <a:gd name="T30" fmla="*/ 400 w 2556"/>
              <a:gd name="T31" fmla="*/ 546 h 2114"/>
              <a:gd name="T32" fmla="*/ 568 w 2556"/>
              <a:gd name="T33" fmla="*/ 386 h 2114"/>
              <a:gd name="T34" fmla="*/ 794 w 2556"/>
              <a:gd name="T35" fmla="*/ 310 h 2114"/>
              <a:gd name="T36" fmla="*/ 1010 w 2556"/>
              <a:gd name="T37" fmla="*/ 332 h 2114"/>
              <a:gd name="T38" fmla="*/ 1214 w 2556"/>
              <a:gd name="T39" fmla="*/ 448 h 2114"/>
              <a:gd name="T40" fmla="*/ 1348 w 2556"/>
              <a:gd name="T41" fmla="*/ 638 h 2114"/>
              <a:gd name="T42" fmla="*/ 1392 w 2556"/>
              <a:gd name="T43" fmla="*/ 850 h 2114"/>
              <a:gd name="T44" fmla="*/ 1338 w 2556"/>
              <a:gd name="T45" fmla="*/ 1084 h 2114"/>
              <a:gd name="T46" fmla="*/ 1194 w 2556"/>
              <a:gd name="T47" fmla="*/ 1268 h 2114"/>
              <a:gd name="T48" fmla="*/ 984 w 2556"/>
              <a:gd name="T49" fmla="*/ 1374 h 2114"/>
              <a:gd name="T50" fmla="*/ 808 w 2556"/>
              <a:gd name="T51" fmla="*/ 442 h 2114"/>
              <a:gd name="T52" fmla="*/ 510 w 2556"/>
              <a:gd name="T53" fmla="*/ 620 h 2114"/>
              <a:gd name="T54" fmla="*/ 448 w 2556"/>
              <a:gd name="T55" fmla="*/ 932 h 2114"/>
              <a:gd name="T56" fmla="*/ 654 w 2556"/>
              <a:gd name="T57" fmla="*/ 1210 h 2114"/>
              <a:gd name="T58" fmla="*/ 972 w 2556"/>
              <a:gd name="T59" fmla="*/ 1242 h 2114"/>
              <a:gd name="T60" fmla="*/ 1228 w 2556"/>
              <a:gd name="T61" fmla="*/ 1010 h 2114"/>
              <a:gd name="T62" fmla="*/ 1228 w 2556"/>
              <a:gd name="T63" fmla="*/ 690 h 2114"/>
              <a:gd name="T64" fmla="*/ 972 w 2556"/>
              <a:gd name="T65" fmla="*/ 458 h 2114"/>
              <a:gd name="T66" fmla="*/ 796 w 2556"/>
              <a:gd name="T67" fmla="*/ 1020 h 2114"/>
              <a:gd name="T68" fmla="*/ 686 w 2556"/>
              <a:gd name="T69" fmla="*/ 918 h 2114"/>
              <a:gd name="T70" fmla="*/ 686 w 2556"/>
              <a:gd name="T71" fmla="*/ 780 h 2114"/>
              <a:gd name="T72" fmla="*/ 796 w 2556"/>
              <a:gd name="T73" fmla="*/ 680 h 2114"/>
              <a:gd name="T74" fmla="*/ 934 w 2556"/>
              <a:gd name="T75" fmla="*/ 694 h 2114"/>
              <a:gd name="T76" fmla="*/ 1024 w 2556"/>
              <a:gd name="T77" fmla="*/ 814 h 2114"/>
              <a:gd name="T78" fmla="*/ 996 w 2556"/>
              <a:gd name="T79" fmla="*/ 948 h 2114"/>
              <a:gd name="T80" fmla="*/ 868 w 2556"/>
              <a:gd name="T81" fmla="*/ 1026 h 2114"/>
              <a:gd name="T82" fmla="*/ 2368 w 2556"/>
              <a:gd name="T83" fmla="*/ 1376 h 2114"/>
              <a:gd name="T84" fmla="*/ 2060 w 2556"/>
              <a:gd name="T85" fmla="*/ 1196 h 2114"/>
              <a:gd name="T86" fmla="*/ 1874 w 2556"/>
              <a:gd name="T87" fmla="*/ 1230 h 2114"/>
              <a:gd name="T88" fmla="*/ 1652 w 2556"/>
              <a:gd name="T89" fmla="*/ 1482 h 2114"/>
              <a:gd name="T90" fmla="*/ 1700 w 2556"/>
              <a:gd name="T91" fmla="*/ 1816 h 2114"/>
              <a:gd name="T92" fmla="*/ 2008 w 2556"/>
              <a:gd name="T93" fmla="*/ 1996 h 2114"/>
              <a:gd name="T94" fmla="*/ 2194 w 2556"/>
              <a:gd name="T95" fmla="*/ 1962 h 2114"/>
              <a:gd name="T96" fmla="*/ 2418 w 2556"/>
              <a:gd name="T97" fmla="*/ 1710 h 2114"/>
              <a:gd name="T98" fmla="*/ 2056 w 2556"/>
              <a:gd name="T99" fmla="*/ 1752 h 2114"/>
              <a:gd name="T100" fmla="*/ 1928 w 2556"/>
              <a:gd name="T101" fmla="*/ 1712 h 2114"/>
              <a:gd name="T102" fmla="*/ 1878 w 2556"/>
              <a:gd name="T103" fmla="*/ 1602 h 2114"/>
              <a:gd name="T104" fmla="*/ 1928 w 2556"/>
              <a:gd name="T105" fmla="*/ 1480 h 2114"/>
              <a:gd name="T106" fmla="*/ 2044 w 2556"/>
              <a:gd name="T107" fmla="*/ 1440 h 2114"/>
              <a:gd name="T108" fmla="*/ 2160 w 2556"/>
              <a:gd name="T109" fmla="*/ 1502 h 2114"/>
              <a:gd name="T110" fmla="*/ 2190 w 2556"/>
              <a:gd name="T111" fmla="*/ 1620 h 2114"/>
              <a:gd name="T112" fmla="*/ 2114 w 2556"/>
              <a:gd name="T113" fmla="*/ 1730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56" h="2114">
                <a:moveTo>
                  <a:pt x="1700" y="980"/>
                </a:moveTo>
                <a:lnTo>
                  <a:pt x="1700" y="718"/>
                </a:lnTo>
                <a:lnTo>
                  <a:pt x="1530" y="718"/>
                </a:lnTo>
                <a:lnTo>
                  <a:pt x="1530" y="718"/>
                </a:lnTo>
                <a:lnTo>
                  <a:pt x="1522" y="684"/>
                </a:lnTo>
                <a:lnTo>
                  <a:pt x="1514" y="650"/>
                </a:lnTo>
                <a:lnTo>
                  <a:pt x="1502" y="616"/>
                </a:lnTo>
                <a:lnTo>
                  <a:pt x="1490" y="582"/>
                </a:lnTo>
                <a:lnTo>
                  <a:pt x="1476" y="552"/>
                </a:lnTo>
                <a:lnTo>
                  <a:pt x="1460" y="520"/>
                </a:lnTo>
                <a:lnTo>
                  <a:pt x="1442" y="490"/>
                </a:lnTo>
                <a:lnTo>
                  <a:pt x="1424" y="460"/>
                </a:lnTo>
                <a:lnTo>
                  <a:pt x="1544" y="342"/>
                </a:lnTo>
                <a:lnTo>
                  <a:pt x="1358" y="156"/>
                </a:lnTo>
                <a:lnTo>
                  <a:pt x="1238" y="276"/>
                </a:lnTo>
                <a:lnTo>
                  <a:pt x="1238" y="276"/>
                </a:lnTo>
                <a:lnTo>
                  <a:pt x="1210" y="256"/>
                </a:lnTo>
                <a:lnTo>
                  <a:pt x="1180" y="240"/>
                </a:lnTo>
                <a:lnTo>
                  <a:pt x="1148" y="224"/>
                </a:lnTo>
                <a:lnTo>
                  <a:pt x="1116" y="210"/>
                </a:lnTo>
                <a:lnTo>
                  <a:pt x="1084" y="196"/>
                </a:lnTo>
                <a:lnTo>
                  <a:pt x="1050" y="186"/>
                </a:lnTo>
                <a:lnTo>
                  <a:pt x="1016" y="176"/>
                </a:lnTo>
                <a:lnTo>
                  <a:pt x="980" y="168"/>
                </a:lnTo>
                <a:lnTo>
                  <a:pt x="980" y="0"/>
                </a:lnTo>
                <a:lnTo>
                  <a:pt x="718" y="0"/>
                </a:lnTo>
                <a:lnTo>
                  <a:pt x="718" y="168"/>
                </a:lnTo>
                <a:lnTo>
                  <a:pt x="718" y="168"/>
                </a:lnTo>
                <a:lnTo>
                  <a:pt x="684" y="176"/>
                </a:lnTo>
                <a:lnTo>
                  <a:pt x="648" y="186"/>
                </a:lnTo>
                <a:lnTo>
                  <a:pt x="616" y="196"/>
                </a:lnTo>
                <a:lnTo>
                  <a:pt x="582" y="210"/>
                </a:lnTo>
                <a:lnTo>
                  <a:pt x="550" y="224"/>
                </a:lnTo>
                <a:lnTo>
                  <a:pt x="520" y="240"/>
                </a:lnTo>
                <a:lnTo>
                  <a:pt x="490" y="256"/>
                </a:lnTo>
                <a:lnTo>
                  <a:pt x="460" y="276"/>
                </a:lnTo>
                <a:lnTo>
                  <a:pt x="342" y="156"/>
                </a:lnTo>
                <a:lnTo>
                  <a:pt x="156" y="342"/>
                </a:lnTo>
                <a:lnTo>
                  <a:pt x="274" y="460"/>
                </a:lnTo>
                <a:lnTo>
                  <a:pt x="274" y="460"/>
                </a:lnTo>
                <a:lnTo>
                  <a:pt x="256" y="490"/>
                </a:lnTo>
                <a:lnTo>
                  <a:pt x="238" y="520"/>
                </a:lnTo>
                <a:lnTo>
                  <a:pt x="224" y="552"/>
                </a:lnTo>
                <a:lnTo>
                  <a:pt x="210" y="582"/>
                </a:lnTo>
                <a:lnTo>
                  <a:pt x="196" y="616"/>
                </a:lnTo>
                <a:lnTo>
                  <a:pt x="186" y="650"/>
                </a:lnTo>
                <a:lnTo>
                  <a:pt x="176" y="684"/>
                </a:lnTo>
                <a:lnTo>
                  <a:pt x="168" y="718"/>
                </a:lnTo>
                <a:lnTo>
                  <a:pt x="0" y="718"/>
                </a:lnTo>
                <a:lnTo>
                  <a:pt x="0" y="980"/>
                </a:lnTo>
                <a:lnTo>
                  <a:pt x="168" y="980"/>
                </a:lnTo>
                <a:lnTo>
                  <a:pt x="168" y="980"/>
                </a:lnTo>
                <a:lnTo>
                  <a:pt x="176" y="1016"/>
                </a:lnTo>
                <a:lnTo>
                  <a:pt x="186" y="1050"/>
                </a:lnTo>
                <a:lnTo>
                  <a:pt x="196" y="1084"/>
                </a:lnTo>
                <a:lnTo>
                  <a:pt x="210" y="1116"/>
                </a:lnTo>
                <a:lnTo>
                  <a:pt x="224" y="1148"/>
                </a:lnTo>
                <a:lnTo>
                  <a:pt x="240" y="1180"/>
                </a:lnTo>
                <a:lnTo>
                  <a:pt x="256" y="1210"/>
                </a:lnTo>
                <a:lnTo>
                  <a:pt x="274" y="1238"/>
                </a:lnTo>
                <a:lnTo>
                  <a:pt x="156" y="1358"/>
                </a:lnTo>
                <a:lnTo>
                  <a:pt x="342" y="1544"/>
                </a:lnTo>
                <a:lnTo>
                  <a:pt x="460" y="1424"/>
                </a:lnTo>
                <a:lnTo>
                  <a:pt x="460" y="1424"/>
                </a:lnTo>
                <a:lnTo>
                  <a:pt x="490" y="1442"/>
                </a:lnTo>
                <a:lnTo>
                  <a:pt x="520" y="1460"/>
                </a:lnTo>
                <a:lnTo>
                  <a:pt x="550" y="1476"/>
                </a:lnTo>
                <a:lnTo>
                  <a:pt x="582" y="1490"/>
                </a:lnTo>
                <a:lnTo>
                  <a:pt x="616" y="1502"/>
                </a:lnTo>
                <a:lnTo>
                  <a:pt x="648" y="1514"/>
                </a:lnTo>
                <a:lnTo>
                  <a:pt x="684" y="1524"/>
                </a:lnTo>
                <a:lnTo>
                  <a:pt x="718" y="1530"/>
                </a:lnTo>
                <a:lnTo>
                  <a:pt x="718" y="1700"/>
                </a:lnTo>
                <a:lnTo>
                  <a:pt x="980" y="1700"/>
                </a:lnTo>
                <a:lnTo>
                  <a:pt x="980" y="1530"/>
                </a:lnTo>
                <a:lnTo>
                  <a:pt x="980" y="1530"/>
                </a:lnTo>
                <a:lnTo>
                  <a:pt x="1016" y="1524"/>
                </a:lnTo>
                <a:lnTo>
                  <a:pt x="1050" y="1514"/>
                </a:lnTo>
                <a:lnTo>
                  <a:pt x="1084" y="1502"/>
                </a:lnTo>
                <a:lnTo>
                  <a:pt x="1116" y="1490"/>
                </a:lnTo>
                <a:lnTo>
                  <a:pt x="1148" y="1476"/>
                </a:lnTo>
                <a:lnTo>
                  <a:pt x="1178" y="1460"/>
                </a:lnTo>
                <a:lnTo>
                  <a:pt x="1210" y="1442"/>
                </a:lnTo>
                <a:lnTo>
                  <a:pt x="1238" y="1424"/>
                </a:lnTo>
                <a:lnTo>
                  <a:pt x="1358" y="1544"/>
                </a:lnTo>
                <a:lnTo>
                  <a:pt x="1544" y="1358"/>
                </a:lnTo>
                <a:lnTo>
                  <a:pt x="1424" y="1238"/>
                </a:lnTo>
                <a:lnTo>
                  <a:pt x="1424" y="1238"/>
                </a:lnTo>
                <a:lnTo>
                  <a:pt x="1442" y="1210"/>
                </a:lnTo>
                <a:lnTo>
                  <a:pt x="1460" y="1180"/>
                </a:lnTo>
                <a:lnTo>
                  <a:pt x="1476" y="1148"/>
                </a:lnTo>
                <a:lnTo>
                  <a:pt x="1490" y="1116"/>
                </a:lnTo>
                <a:lnTo>
                  <a:pt x="1502" y="1084"/>
                </a:lnTo>
                <a:lnTo>
                  <a:pt x="1514" y="1050"/>
                </a:lnTo>
                <a:lnTo>
                  <a:pt x="1522" y="1016"/>
                </a:lnTo>
                <a:lnTo>
                  <a:pt x="1530" y="980"/>
                </a:lnTo>
                <a:lnTo>
                  <a:pt x="1700" y="980"/>
                </a:lnTo>
                <a:close/>
                <a:moveTo>
                  <a:pt x="850" y="1392"/>
                </a:moveTo>
                <a:lnTo>
                  <a:pt x="850" y="1392"/>
                </a:lnTo>
                <a:lnTo>
                  <a:pt x="822" y="1392"/>
                </a:lnTo>
                <a:lnTo>
                  <a:pt x="794" y="1390"/>
                </a:lnTo>
                <a:lnTo>
                  <a:pt x="766" y="1386"/>
                </a:lnTo>
                <a:lnTo>
                  <a:pt x="740" y="1380"/>
                </a:lnTo>
                <a:lnTo>
                  <a:pt x="714" y="1374"/>
                </a:lnTo>
                <a:lnTo>
                  <a:pt x="688" y="1368"/>
                </a:lnTo>
                <a:lnTo>
                  <a:pt x="664" y="1360"/>
                </a:lnTo>
                <a:lnTo>
                  <a:pt x="638" y="1350"/>
                </a:lnTo>
                <a:lnTo>
                  <a:pt x="614" y="1338"/>
                </a:lnTo>
                <a:lnTo>
                  <a:pt x="592" y="1326"/>
                </a:lnTo>
                <a:lnTo>
                  <a:pt x="568" y="1314"/>
                </a:lnTo>
                <a:lnTo>
                  <a:pt x="546" y="1300"/>
                </a:lnTo>
                <a:lnTo>
                  <a:pt x="526" y="1284"/>
                </a:lnTo>
                <a:lnTo>
                  <a:pt x="504" y="1268"/>
                </a:lnTo>
                <a:lnTo>
                  <a:pt x="486" y="1250"/>
                </a:lnTo>
                <a:lnTo>
                  <a:pt x="466" y="1232"/>
                </a:lnTo>
                <a:lnTo>
                  <a:pt x="448" y="1214"/>
                </a:lnTo>
                <a:lnTo>
                  <a:pt x="432" y="1194"/>
                </a:lnTo>
                <a:lnTo>
                  <a:pt x="416" y="1174"/>
                </a:lnTo>
                <a:lnTo>
                  <a:pt x="400" y="1152"/>
                </a:lnTo>
                <a:lnTo>
                  <a:pt x="386" y="1130"/>
                </a:lnTo>
                <a:lnTo>
                  <a:pt x="372" y="1108"/>
                </a:lnTo>
                <a:lnTo>
                  <a:pt x="360" y="1084"/>
                </a:lnTo>
                <a:lnTo>
                  <a:pt x="350" y="1060"/>
                </a:lnTo>
                <a:lnTo>
                  <a:pt x="340" y="1036"/>
                </a:lnTo>
                <a:lnTo>
                  <a:pt x="332" y="1010"/>
                </a:lnTo>
                <a:lnTo>
                  <a:pt x="324" y="986"/>
                </a:lnTo>
                <a:lnTo>
                  <a:pt x="318" y="958"/>
                </a:lnTo>
                <a:lnTo>
                  <a:pt x="314" y="932"/>
                </a:lnTo>
                <a:lnTo>
                  <a:pt x="310" y="906"/>
                </a:lnTo>
                <a:lnTo>
                  <a:pt x="308" y="878"/>
                </a:lnTo>
                <a:lnTo>
                  <a:pt x="308" y="850"/>
                </a:lnTo>
                <a:lnTo>
                  <a:pt x="308" y="850"/>
                </a:lnTo>
                <a:lnTo>
                  <a:pt x="308" y="822"/>
                </a:lnTo>
                <a:lnTo>
                  <a:pt x="310" y="794"/>
                </a:lnTo>
                <a:lnTo>
                  <a:pt x="314" y="768"/>
                </a:lnTo>
                <a:lnTo>
                  <a:pt x="318" y="740"/>
                </a:lnTo>
                <a:lnTo>
                  <a:pt x="324" y="714"/>
                </a:lnTo>
                <a:lnTo>
                  <a:pt x="332" y="688"/>
                </a:lnTo>
                <a:lnTo>
                  <a:pt x="340" y="664"/>
                </a:lnTo>
                <a:lnTo>
                  <a:pt x="350" y="638"/>
                </a:lnTo>
                <a:lnTo>
                  <a:pt x="360" y="614"/>
                </a:lnTo>
                <a:lnTo>
                  <a:pt x="372" y="592"/>
                </a:lnTo>
                <a:lnTo>
                  <a:pt x="386" y="568"/>
                </a:lnTo>
                <a:lnTo>
                  <a:pt x="400" y="546"/>
                </a:lnTo>
                <a:lnTo>
                  <a:pt x="416" y="526"/>
                </a:lnTo>
                <a:lnTo>
                  <a:pt x="432" y="504"/>
                </a:lnTo>
                <a:lnTo>
                  <a:pt x="448" y="486"/>
                </a:lnTo>
                <a:lnTo>
                  <a:pt x="466" y="466"/>
                </a:lnTo>
                <a:lnTo>
                  <a:pt x="486" y="448"/>
                </a:lnTo>
                <a:lnTo>
                  <a:pt x="504" y="432"/>
                </a:lnTo>
                <a:lnTo>
                  <a:pt x="526" y="416"/>
                </a:lnTo>
                <a:lnTo>
                  <a:pt x="546" y="400"/>
                </a:lnTo>
                <a:lnTo>
                  <a:pt x="568" y="386"/>
                </a:lnTo>
                <a:lnTo>
                  <a:pt x="592" y="372"/>
                </a:lnTo>
                <a:lnTo>
                  <a:pt x="614" y="360"/>
                </a:lnTo>
                <a:lnTo>
                  <a:pt x="638" y="350"/>
                </a:lnTo>
                <a:lnTo>
                  <a:pt x="664" y="340"/>
                </a:lnTo>
                <a:lnTo>
                  <a:pt x="688" y="332"/>
                </a:lnTo>
                <a:lnTo>
                  <a:pt x="714" y="324"/>
                </a:lnTo>
                <a:lnTo>
                  <a:pt x="740" y="318"/>
                </a:lnTo>
                <a:lnTo>
                  <a:pt x="766" y="314"/>
                </a:lnTo>
                <a:lnTo>
                  <a:pt x="794" y="310"/>
                </a:lnTo>
                <a:lnTo>
                  <a:pt x="822" y="308"/>
                </a:lnTo>
                <a:lnTo>
                  <a:pt x="850" y="308"/>
                </a:lnTo>
                <a:lnTo>
                  <a:pt x="850" y="308"/>
                </a:lnTo>
                <a:lnTo>
                  <a:pt x="878" y="308"/>
                </a:lnTo>
                <a:lnTo>
                  <a:pt x="904" y="310"/>
                </a:lnTo>
                <a:lnTo>
                  <a:pt x="932" y="314"/>
                </a:lnTo>
                <a:lnTo>
                  <a:pt x="958" y="318"/>
                </a:lnTo>
                <a:lnTo>
                  <a:pt x="984" y="324"/>
                </a:lnTo>
                <a:lnTo>
                  <a:pt x="1010" y="332"/>
                </a:lnTo>
                <a:lnTo>
                  <a:pt x="1036" y="340"/>
                </a:lnTo>
                <a:lnTo>
                  <a:pt x="1060" y="350"/>
                </a:lnTo>
                <a:lnTo>
                  <a:pt x="1084" y="360"/>
                </a:lnTo>
                <a:lnTo>
                  <a:pt x="1108" y="372"/>
                </a:lnTo>
                <a:lnTo>
                  <a:pt x="1130" y="386"/>
                </a:lnTo>
                <a:lnTo>
                  <a:pt x="1152" y="400"/>
                </a:lnTo>
                <a:lnTo>
                  <a:pt x="1174" y="416"/>
                </a:lnTo>
                <a:lnTo>
                  <a:pt x="1194" y="432"/>
                </a:lnTo>
                <a:lnTo>
                  <a:pt x="1214" y="448"/>
                </a:lnTo>
                <a:lnTo>
                  <a:pt x="1232" y="466"/>
                </a:lnTo>
                <a:lnTo>
                  <a:pt x="1250" y="486"/>
                </a:lnTo>
                <a:lnTo>
                  <a:pt x="1268" y="504"/>
                </a:lnTo>
                <a:lnTo>
                  <a:pt x="1284" y="526"/>
                </a:lnTo>
                <a:lnTo>
                  <a:pt x="1298" y="546"/>
                </a:lnTo>
                <a:lnTo>
                  <a:pt x="1314" y="568"/>
                </a:lnTo>
                <a:lnTo>
                  <a:pt x="1326" y="592"/>
                </a:lnTo>
                <a:lnTo>
                  <a:pt x="1338" y="614"/>
                </a:lnTo>
                <a:lnTo>
                  <a:pt x="1348" y="638"/>
                </a:lnTo>
                <a:lnTo>
                  <a:pt x="1358" y="664"/>
                </a:lnTo>
                <a:lnTo>
                  <a:pt x="1368" y="688"/>
                </a:lnTo>
                <a:lnTo>
                  <a:pt x="1374" y="714"/>
                </a:lnTo>
                <a:lnTo>
                  <a:pt x="1380" y="740"/>
                </a:lnTo>
                <a:lnTo>
                  <a:pt x="1386" y="768"/>
                </a:lnTo>
                <a:lnTo>
                  <a:pt x="1388" y="794"/>
                </a:lnTo>
                <a:lnTo>
                  <a:pt x="1390" y="822"/>
                </a:lnTo>
                <a:lnTo>
                  <a:pt x="1392" y="850"/>
                </a:lnTo>
                <a:lnTo>
                  <a:pt x="1392" y="850"/>
                </a:lnTo>
                <a:lnTo>
                  <a:pt x="1390" y="878"/>
                </a:lnTo>
                <a:lnTo>
                  <a:pt x="1388" y="906"/>
                </a:lnTo>
                <a:lnTo>
                  <a:pt x="1386" y="932"/>
                </a:lnTo>
                <a:lnTo>
                  <a:pt x="1380" y="958"/>
                </a:lnTo>
                <a:lnTo>
                  <a:pt x="1374" y="986"/>
                </a:lnTo>
                <a:lnTo>
                  <a:pt x="1368" y="1010"/>
                </a:lnTo>
                <a:lnTo>
                  <a:pt x="1358" y="1036"/>
                </a:lnTo>
                <a:lnTo>
                  <a:pt x="1348" y="1060"/>
                </a:lnTo>
                <a:lnTo>
                  <a:pt x="1338" y="1084"/>
                </a:lnTo>
                <a:lnTo>
                  <a:pt x="1326" y="1108"/>
                </a:lnTo>
                <a:lnTo>
                  <a:pt x="1314" y="1130"/>
                </a:lnTo>
                <a:lnTo>
                  <a:pt x="1298" y="1152"/>
                </a:lnTo>
                <a:lnTo>
                  <a:pt x="1284" y="1174"/>
                </a:lnTo>
                <a:lnTo>
                  <a:pt x="1268" y="1194"/>
                </a:lnTo>
                <a:lnTo>
                  <a:pt x="1250" y="1214"/>
                </a:lnTo>
                <a:lnTo>
                  <a:pt x="1232" y="1232"/>
                </a:lnTo>
                <a:lnTo>
                  <a:pt x="1214" y="1250"/>
                </a:lnTo>
                <a:lnTo>
                  <a:pt x="1194" y="1268"/>
                </a:lnTo>
                <a:lnTo>
                  <a:pt x="1174" y="1284"/>
                </a:lnTo>
                <a:lnTo>
                  <a:pt x="1152" y="1300"/>
                </a:lnTo>
                <a:lnTo>
                  <a:pt x="1130" y="1314"/>
                </a:lnTo>
                <a:lnTo>
                  <a:pt x="1108" y="1326"/>
                </a:lnTo>
                <a:lnTo>
                  <a:pt x="1084" y="1338"/>
                </a:lnTo>
                <a:lnTo>
                  <a:pt x="1060" y="1350"/>
                </a:lnTo>
                <a:lnTo>
                  <a:pt x="1036" y="1360"/>
                </a:lnTo>
                <a:lnTo>
                  <a:pt x="1010" y="1368"/>
                </a:lnTo>
                <a:lnTo>
                  <a:pt x="984" y="1374"/>
                </a:lnTo>
                <a:lnTo>
                  <a:pt x="958" y="1380"/>
                </a:lnTo>
                <a:lnTo>
                  <a:pt x="932" y="1386"/>
                </a:lnTo>
                <a:lnTo>
                  <a:pt x="904" y="1390"/>
                </a:lnTo>
                <a:lnTo>
                  <a:pt x="878" y="1392"/>
                </a:lnTo>
                <a:lnTo>
                  <a:pt x="850" y="1392"/>
                </a:lnTo>
                <a:lnTo>
                  <a:pt x="850" y="1392"/>
                </a:lnTo>
                <a:close/>
                <a:moveTo>
                  <a:pt x="850" y="440"/>
                </a:moveTo>
                <a:lnTo>
                  <a:pt x="850" y="440"/>
                </a:lnTo>
                <a:lnTo>
                  <a:pt x="808" y="442"/>
                </a:lnTo>
                <a:lnTo>
                  <a:pt x="766" y="448"/>
                </a:lnTo>
                <a:lnTo>
                  <a:pt x="728" y="458"/>
                </a:lnTo>
                <a:lnTo>
                  <a:pt x="690" y="472"/>
                </a:lnTo>
                <a:lnTo>
                  <a:pt x="654" y="488"/>
                </a:lnTo>
                <a:lnTo>
                  <a:pt x="620" y="510"/>
                </a:lnTo>
                <a:lnTo>
                  <a:pt x="588" y="534"/>
                </a:lnTo>
                <a:lnTo>
                  <a:pt x="560" y="560"/>
                </a:lnTo>
                <a:lnTo>
                  <a:pt x="532" y="588"/>
                </a:lnTo>
                <a:lnTo>
                  <a:pt x="510" y="620"/>
                </a:lnTo>
                <a:lnTo>
                  <a:pt x="488" y="654"/>
                </a:lnTo>
                <a:lnTo>
                  <a:pt x="472" y="690"/>
                </a:lnTo>
                <a:lnTo>
                  <a:pt x="458" y="728"/>
                </a:lnTo>
                <a:lnTo>
                  <a:pt x="448" y="768"/>
                </a:lnTo>
                <a:lnTo>
                  <a:pt x="442" y="808"/>
                </a:lnTo>
                <a:lnTo>
                  <a:pt x="440" y="850"/>
                </a:lnTo>
                <a:lnTo>
                  <a:pt x="440" y="850"/>
                </a:lnTo>
                <a:lnTo>
                  <a:pt x="442" y="892"/>
                </a:lnTo>
                <a:lnTo>
                  <a:pt x="448" y="932"/>
                </a:lnTo>
                <a:lnTo>
                  <a:pt x="458" y="972"/>
                </a:lnTo>
                <a:lnTo>
                  <a:pt x="472" y="1010"/>
                </a:lnTo>
                <a:lnTo>
                  <a:pt x="488" y="1046"/>
                </a:lnTo>
                <a:lnTo>
                  <a:pt x="510" y="1080"/>
                </a:lnTo>
                <a:lnTo>
                  <a:pt x="532" y="1110"/>
                </a:lnTo>
                <a:lnTo>
                  <a:pt x="560" y="1140"/>
                </a:lnTo>
                <a:lnTo>
                  <a:pt x="588" y="1166"/>
                </a:lnTo>
                <a:lnTo>
                  <a:pt x="620" y="1190"/>
                </a:lnTo>
                <a:lnTo>
                  <a:pt x="654" y="1210"/>
                </a:lnTo>
                <a:lnTo>
                  <a:pt x="690" y="1228"/>
                </a:lnTo>
                <a:lnTo>
                  <a:pt x="728" y="1242"/>
                </a:lnTo>
                <a:lnTo>
                  <a:pt x="766" y="1252"/>
                </a:lnTo>
                <a:lnTo>
                  <a:pt x="808" y="1258"/>
                </a:lnTo>
                <a:lnTo>
                  <a:pt x="850" y="1260"/>
                </a:lnTo>
                <a:lnTo>
                  <a:pt x="850" y="1260"/>
                </a:lnTo>
                <a:lnTo>
                  <a:pt x="892" y="1258"/>
                </a:lnTo>
                <a:lnTo>
                  <a:pt x="932" y="1252"/>
                </a:lnTo>
                <a:lnTo>
                  <a:pt x="972" y="1242"/>
                </a:lnTo>
                <a:lnTo>
                  <a:pt x="1010" y="1228"/>
                </a:lnTo>
                <a:lnTo>
                  <a:pt x="1044" y="1210"/>
                </a:lnTo>
                <a:lnTo>
                  <a:pt x="1078" y="1190"/>
                </a:lnTo>
                <a:lnTo>
                  <a:pt x="1110" y="1166"/>
                </a:lnTo>
                <a:lnTo>
                  <a:pt x="1140" y="1140"/>
                </a:lnTo>
                <a:lnTo>
                  <a:pt x="1166" y="1110"/>
                </a:lnTo>
                <a:lnTo>
                  <a:pt x="1190" y="1080"/>
                </a:lnTo>
                <a:lnTo>
                  <a:pt x="1210" y="1046"/>
                </a:lnTo>
                <a:lnTo>
                  <a:pt x="1228" y="1010"/>
                </a:lnTo>
                <a:lnTo>
                  <a:pt x="1242" y="972"/>
                </a:lnTo>
                <a:lnTo>
                  <a:pt x="1252" y="932"/>
                </a:lnTo>
                <a:lnTo>
                  <a:pt x="1258" y="892"/>
                </a:lnTo>
                <a:lnTo>
                  <a:pt x="1260" y="850"/>
                </a:lnTo>
                <a:lnTo>
                  <a:pt x="1260" y="850"/>
                </a:lnTo>
                <a:lnTo>
                  <a:pt x="1258" y="808"/>
                </a:lnTo>
                <a:lnTo>
                  <a:pt x="1252" y="768"/>
                </a:lnTo>
                <a:lnTo>
                  <a:pt x="1242" y="728"/>
                </a:lnTo>
                <a:lnTo>
                  <a:pt x="1228" y="690"/>
                </a:lnTo>
                <a:lnTo>
                  <a:pt x="1210" y="654"/>
                </a:lnTo>
                <a:lnTo>
                  <a:pt x="1190" y="620"/>
                </a:lnTo>
                <a:lnTo>
                  <a:pt x="1166" y="588"/>
                </a:lnTo>
                <a:lnTo>
                  <a:pt x="1140" y="560"/>
                </a:lnTo>
                <a:lnTo>
                  <a:pt x="1110" y="534"/>
                </a:lnTo>
                <a:lnTo>
                  <a:pt x="1078" y="510"/>
                </a:lnTo>
                <a:lnTo>
                  <a:pt x="1044" y="488"/>
                </a:lnTo>
                <a:lnTo>
                  <a:pt x="1010" y="472"/>
                </a:lnTo>
                <a:lnTo>
                  <a:pt x="972" y="458"/>
                </a:lnTo>
                <a:lnTo>
                  <a:pt x="932" y="448"/>
                </a:lnTo>
                <a:lnTo>
                  <a:pt x="892" y="442"/>
                </a:lnTo>
                <a:lnTo>
                  <a:pt x="850" y="440"/>
                </a:lnTo>
                <a:lnTo>
                  <a:pt x="850" y="440"/>
                </a:lnTo>
                <a:close/>
                <a:moveTo>
                  <a:pt x="850" y="1028"/>
                </a:moveTo>
                <a:lnTo>
                  <a:pt x="850" y="1028"/>
                </a:lnTo>
                <a:lnTo>
                  <a:pt x="832" y="1026"/>
                </a:lnTo>
                <a:lnTo>
                  <a:pt x="814" y="1024"/>
                </a:lnTo>
                <a:lnTo>
                  <a:pt x="796" y="1020"/>
                </a:lnTo>
                <a:lnTo>
                  <a:pt x="780" y="1014"/>
                </a:lnTo>
                <a:lnTo>
                  <a:pt x="764" y="1006"/>
                </a:lnTo>
                <a:lnTo>
                  <a:pt x="750" y="996"/>
                </a:lnTo>
                <a:lnTo>
                  <a:pt x="736" y="986"/>
                </a:lnTo>
                <a:lnTo>
                  <a:pt x="724" y="976"/>
                </a:lnTo>
                <a:lnTo>
                  <a:pt x="712" y="962"/>
                </a:lnTo>
                <a:lnTo>
                  <a:pt x="702" y="948"/>
                </a:lnTo>
                <a:lnTo>
                  <a:pt x="694" y="934"/>
                </a:lnTo>
                <a:lnTo>
                  <a:pt x="686" y="918"/>
                </a:lnTo>
                <a:lnTo>
                  <a:pt x="680" y="902"/>
                </a:lnTo>
                <a:lnTo>
                  <a:pt x="676" y="886"/>
                </a:lnTo>
                <a:lnTo>
                  <a:pt x="672" y="868"/>
                </a:lnTo>
                <a:lnTo>
                  <a:pt x="672" y="850"/>
                </a:lnTo>
                <a:lnTo>
                  <a:pt x="672" y="850"/>
                </a:lnTo>
                <a:lnTo>
                  <a:pt x="672" y="832"/>
                </a:lnTo>
                <a:lnTo>
                  <a:pt x="676" y="814"/>
                </a:lnTo>
                <a:lnTo>
                  <a:pt x="680" y="796"/>
                </a:lnTo>
                <a:lnTo>
                  <a:pt x="686" y="780"/>
                </a:lnTo>
                <a:lnTo>
                  <a:pt x="694" y="766"/>
                </a:lnTo>
                <a:lnTo>
                  <a:pt x="702" y="750"/>
                </a:lnTo>
                <a:lnTo>
                  <a:pt x="712" y="736"/>
                </a:lnTo>
                <a:lnTo>
                  <a:pt x="724" y="724"/>
                </a:lnTo>
                <a:lnTo>
                  <a:pt x="736" y="712"/>
                </a:lnTo>
                <a:lnTo>
                  <a:pt x="750" y="702"/>
                </a:lnTo>
                <a:lnTo>
                  <a:pt x="764" y="694"/>
                </a:lnTo>
                <a:lnTo>
                  <a:pt x="780" y="686"/>
                </a:lnTo>
                <a:lnTo>
                  <a:pt x="796" y="680"/>
                </a:lnTo>
                <a:lnTo>
                  <a:pt x="814" y="676"/>
                </a:lnTo>
                <a:lnTo>
                  <a:pt x="832" y="674"/>
                </a:lnTo>
                <a:lnTo>
                  <a:pt x="850" y="672"/>
                </a:lnTo>
                <a:lnTo>
                  <a:pt x="850" y="672"/>
                </a:lnTo>
                <a:lnTo>
                  <a:pt x="868" y="674"/>
                </a:lnTo>
                <a:lnTo>
                  <a:pt x="886" y="676"/>
                </a:lnTo>
                <a:lnTo>
                  <a:pt x="902" y="680"/>
                </a:lnTo>
                <a:lnTo>
                  <a:pt x="918" y="686"/>
                </a:lnTo>
                <a:lnTo>
                  <a:pt x="934" y="694"/>
                </a:lnTo>
                <a:lnTo>
                  <a:pt x="948" y="702"/>
                </a:lnTo>
                <a:lnTo>
                  <a:pt x="962" y="712"/>
                </a:lnTo>
                <a:lnTo>
                  <a:pt x="974" y="724"/>
                </a:lnTo>
                <a:lnTo>
                  <a:pt x="986" y="736"/>
                </a:lnTo>
                <a:lnTo>
                  <a:pt x="996" y="750"/>
                </a:lnTo>
                <a:lnTo>
                  <a:pt x="1006" y="766"/>
                </a:lnTo>
                <a:lnTo>
                  <a:pt x="1012" y="780"/>
                </a:lnTo>
                <a:lnTo>
                  <a:pt x="1018" y="796"/>
                </a:lnTo>
                <a:lnTo>
                  <a:pt x="1024" y="814"/>
                </a:lnTo>
                <a:lnTo>
                  <a:pt x="1026" y="832"/>
                </a:lnTo>
                <a:lnTo>
                  <a:pt x="1026" y="850"/>
                </a:lnTo>
                <a:lnTo>
                  <a:pt x="1026" y="850"/>
                </a:lnTo>
                <a:lnTo>
                  <a:pt x="1026" y="868"/>
                </a:lnTo>
                <a:lnTo>
                  <a:pt x="1024" y="886"/>
                </a:lnTo>
                <a:lnTo>
                  <a:pt x="1018" y="902"/>
                </a:lnTo>
                <a:lnTo>
                  <a:pt x="1012" y="918"/>
                </a:lnTo>
                <a:lnTo>
                  <a:pt x="1006" y="934"/>
                </a:lnTo>
                <a:lnTo>
                  <a:pt x="996" y="948"/>
                </a:lnTo>
                <a:lnTo>
                  <a:pt x="986" y="962"/>
                </a:lnTo>
                <a:lnTo>
                  <a:pt x="974" y="976"/>
                </a:lnTo>
                <a:lnTo>
                  <a:pt x="962" y="986"/>
                </a:lnTo>
                <a:lnTo>
                  <a:pt x="948" y="996"/>
                </a:lnTo>
                <a:lnTo>
                  <a:pt x="934" y="1006"/>
                </a:lnTo>
                <a:lnTo>
                  <a:pt x="918" y="1014"/>
                </a:lnTo>
                <a:lnTo>
                  <a:pt x="902" y="1020"/>
                </a:lnTo>
                <a:lnTo>
                  <a:pt x="886" y="1024"/>
                </a:lnTo>
                <a:lnTo>
                  <a:pt x="868" y="1026"/>
                </a:lnTo>
                <a:lnTo>
                  <a:pt x="850" y="1028"/>
                </a:lnTo>
                <a:lnTo>
                  <a:pt x="850" y="1028"/>
                </a:lnTo>
                <a:close/>
                <a:moveTo>
                  <a:pt x="2432" y="1640"/>
                </a:moveTo>
                <a:lnTo>
                  <a:pt x="2556" y="1618"/>
                </a:lnTo>
                <a:lnTo>
                  <a:pt x="2516" y="1398"/>
                </a:lnTo>
                <a:lnTo>
                  <a:pt x="2392" y="1418"/>
                </a:lnTo>
                <a:lnTo>
                  <a:pt x="2392" y="1418"/>
                </a:lnTo>
                <a:lnTo>
                  <a:pt x="2382" y="1398"/>
                </a:lnTo>
                <a:lnTo>
                  <a:pt x="2368" y="1376"/>
                </a:lnTo>
                <a:lnTo>
                  <a:pt x="2354" y="1356"/>
                </a:lnTo>
                <a:lnTo>
                  <a:pt x="2340" y="1338"/>
                </a:lnTo>
                <a:lnTo>
                  <a:pt x="2324" y="1320"/>
                </a:lnTo>
                <a:lnTo>
                  <a:pt x="2308" y="1304"/>
                </a:lnTo>
                <a:lnTo>
                  <a:pt x="2290" y="1288"/>
                </a:lnTo>
                <a:lnTo>
                  <a:pt x="2272" y="1274"/>
                </a:lnTo>
                <a:lnTo>
                  <a:pt x="2314" y="1156"/>
                </a:lnTo>
                <a:lnTo>
                  <a:pt x="2104" y="1078"/>
                </a:lnTo>
                <a:lnTo>
                  <a:pt x="2060" y="1196"/>
                </a:lnTo>
                <a:lnTo>
                  <a:pt x="2060" y="1196"/>
                </a:lnTo>
                <a:lnTo>
                  <a:pt x="2036" y="1196"/>
                </a:lnTo>
                <a:lnTo>
                  <a:pt x="2014" y="1196"/>
                </a:lnTo>
                <a:lnTo>
                  <a:pt x="1990" y="1198"/>
                </a:lnTo>
                <a:lnTo>
                  <a:pt x="1966" y="1202"/>
                </a:lnTo>
                <a:lnTo>
                  <a:pt x="1942" y="1206"/>
                </a:lnTo>
                <a:lnTo>
                  <a:pt x="1920" y="1212"/>
                </a:lnTo>
                <a:lnTo>
                  <a:pt x="1896" y="1220"/>
                </a:lnTo>
                <a:lnTo>
                  <a:pt x="1874" y="1230"/>
                </a:lnTo>
                <a:lnTo>
                  <a:pt x="1792" y="1134"/>
                </a:lnTo>
                <a:lnTo>
                  <a:pt x="1620" y="1278"/>
                </a:lnTo>
                <a:lnTo>
                  <a:pt x="1702" y="1374"/>
                </a:lnTo>
                <a:lnTo>
                  <a:pt x="1702" y="1374"/>
                </a:lnTo>
                <a:lnTo>
                  <a:pt x="1690" y="1394"/>
                </a:lnTo>
                <a:lnTo>
                  <a:pt x="1678" y="1416"/>
                </a:lnTo>
                <a:lnTo>
                  <a:pt x="1668" y="1438"/>
                </a:lnTo>
                <a:lnTo>
                  <a:pt x="1658" y="1460"/>
                </a:lnTo>
                <a:lnTo>
                  <a:pt x="1652" y="1482"/>
                </a:lnTo>
                <a:lnTo>
                  <a:pt x="1646" y="1504"/>
                </a:lnTo>
                <a:lnTo>
                  <a:pt x="1640" y="1528"/>
                </a:lnTo>
                <a:lnTo>
                  <a:pt x="1638" y="1552"/>
                </a:lnTo>
                <a:lnTo>
                  <a:pt x="1512" y="1574"/>
                </a:lnTo>
                <a:lnTo>
                  <a:pt x="1552" y="1794"/>
                </a:lnTo>
                <a:lnTo>
                  <a:pt x="1676" y="1774"/>
                </a:lnTo>
                <a:lnTo>
                  <a:pt x="1676" y="1774"/>
                </a:lnTo>
                <a:lnTo>
                  <a:pt x="1688" y="1794"/>
                </a:lnTo>
                <a:lnTo>
                  <a:pt x="1700" y="1816"/>
                </a:lnTo>
                <a:lnTo>
                  <a:pt x="1714" y="1836"/>
                </a:lnTo>
                <a:lnTo>
                  <a:pt x="1728" y="1854"/>
                </a:lnTo>
                <a:lnTo>
                  <a:pt x="1744" y="1872"/>
                </a:lnTo>
                <a:lnTo>
                  <a:pt x="1762" y="1888"/>
                </a:lnTo>
                <a:lnTo>
                  <a:pt x="1780" y="1904"/>
                </a:lnTo>
                <a:lnTo>
                  <a:pt x="1798" y="1918"/>
                </a:lnTo>
                <a:lnTo>
                  <a:pt x="1754" y="2036"/>
                </a:lnTo>
                <a:lnTo>
                  <a:pt x="1966" y="2114"/>
                </a:lnTo>
                <a:lnTo>
                  <a:pt x="2008" y="1996"/>
                </a:lnTo>
                <a:lnTo>
                  <a:pt x="2008" y="1996"/>
                </a:lnTo>
                <a:lnTo>
                  <a:pt x="2032" y="1996"/>
                </a:lnTo>
                <a:lnTo>
                  <a:pt x="2056" y="1996"/>
                </a:lnTo>
                <a:lnTo>
                  <a:pt x="2078" y="1994"/>
                </a:lnTo>
                <a:lnTo>
                  <a:pt x="2102" y="1990"/>
                </a:lnTo>
                <a:lnTo>
                  <a:pt x="2126" y="1986"/>
                </a:lnTo>
                <a:lnTo>
                  <a:pt x="2148" y="1978"/>
                </a:lnTo>
                <a:lnTo>
                  <a:pt x="2172" y="1972"/>
                </a:lnTo>
                <a:lnTo>
                  <a:pt x="2194" y="1962"/>
                </a:lnTo>
                <a:lnTo>
                  <a:pt x="2276" y="2058"/>
                </a:lnTo>
                <a:lnTo>
                  <a:pt x="2448" y="1914"/>
                </a:lnTo>
                <a:lnTo>
                  <a:pt x="2366" y="1818"/>
                </a:lnTo>
                <a:lnTo>
                  <a:pt x="2366" y="1818"/>
                </a:lnTo>
                <a:lnTo>
                  <a:pt x="2380" y="1798"/>
                </a:lnTo>
                <a:lnTo>
                  <a:pt x="2390" y="1776"/>
                </a:lnTo>
                <a:lnTo>
                  <a:pt x="2400" y="1754"/>
                </a:lnTo>
                <a:lnTo>
                  <a:pt x="2410" y="1732"/>
                </a:lnTo>
                <a:lnTo>
                  <a:pt x="2418" y="1710"/>
                </a:lnTo>
                <a:lnTo>
                  <a:pt x="2424" y="1686"/>
                </a:lnTo>
                <a:lnTo>
                  <a:pt x="2428" y="1664"/>
                </a:lnTo>
                <a:lnTo>
                  <a:pt x="2432" y="1640"/>
                </a:lnTo>
                <a:lnTo>
                  <a:pt x="2432" y="1640"/>
                </a:lnTo>
                <a:close/>
                <a:moveTo>
                  <a:pt x="2100" y="1738"/>
                </a:moveTo>
                <a:lnTo>
                  <a:pt x="2100" y="1738"/>
                </a:lnTo>
                <a:lnTo>
                  <a:pt x="2086" y="1744"/>
                </a:lnTo>
                <a:lnTo>
                  <a:pt x="2070" y="1748"/>
                </a:lnTo>
                <a:lnTo>
                  <a:pt x="2056" y="1752"/>
                </a:lnTo>
                <a:lnTo>
                  <a:pt x="2040" y="1752"/>
                </a:lnTo>
                <a:lnTo>
                  <a:pt x="2024" y="1752"/>
                </a:lnTo>
                <a:lnTo>
                  <a:pt x="2010" y="1752"/>
                </a:lnTo>
                <a:lnTo>
                  <a:pt x="1994" y="1748"/>
                </a:lnTo>
                <a:lnTo>
                  <a:pt x="1980" y="1744"/>
                </a:lnTo>
                <a:lnTo>
                  <a:pt x="1966" y="1738"/>
                </a:lnTo>
                <a:lnTo>
                  <a:pt x="1954" y="1730"/>
                </a:lnTo>
                <a:lnTo>
                  <a:pt x="1940" y="1722"/>
                </a:lnTo>
                <a:lnTo>
                  <a:pt x="1928" y="1712"/>
                </a:lnTo>
                <a:lnTo>
                  <a:pt x="1918" y="1702"/>
                </a:lnTo>
                <a:lnTo>
                  <a:pt x="1908" y="1690"/>
                </a:lnTo>
                <a:lnTo>
                  <a:pt x="1900" y="1676"/>
                </a:lnTo>
                <a:lnTo>
                  <a:pt x="1892" y="1662"/>
                </a:lnTo>
                <a:lnTo>
                  <a:pt x="1892" y="1662"/>
                </a:lnTo>
                <a:lnTo>
                  <a:pt x="1886" y="1648"/>
                </a:lnTo>
                <a:lnTo>
                  <a:pt x="1882" y="1632"/>
                </a:lnTo>
                <a:lnTo>
                  <a:pt x="1878" y="1616"/>
                </a:lnTo>
                <a:lnTo>
                  <a:pt x="1878" y="1602"/>
                </a:lnTo>
                <a:lnTo>
                  <a:pt x="1878" y="1586"/>
                </a:lnTo>
                <a:lnTo>
                  <a:pt x="1880" y="1572"/>
                </a:lnTo>
                <a:lnTo>
                  <a:pt x="1882" y="1556"/>
                </a:lnTo>
                <a:lnTo>
                  <a:pt x="1886" y="1542"/>
                </a:lnTo>
                <a:lnTo>
                  <a:pt x="1892" y="1528"/>
                </a:lnTo>
                <a:lnTo>
                  <a:pt x="1900" y="1514"/>
                </a:lnTo>
                <a:lnTo>
                  <a:pt x="1908" y="1502"/>
                </a:lnTo>
                <a:lnTo>
                  <a:pt x="1918" y="1490"/>
                </a:lnTo>
                <a:lnTo>
                  <a:pt x="1928" y="1480"/>
                </a:lnTo>
                <a:lnTo>
                  <a:pt x="1940" y="1470"/>
                </a:lnTo>
                <a:lnTo>
                  <a:pt x="1954" y="1462"/>
                </a:lnTo>
                <a:lnTo>
                  <a:pt x="1968" y="1454"/>
                </a:lnTo>
                <a:lnTo>
                  <a:pt x="1968" y="1454"/>
                </a:lnTo>
                <a:lnTo>
                  <a:pt x="1982" y="1448"/>
                </a:lnTo>
                <a:lnTo>
                  <a:pt x="1998" y="1444"/>
                </a:lnTo>
                <a:lnTo>
                  <a:pt x="2014" y="1440"/>
                </a:lnTo>
                <a:lnTo>
                  <a:pt x="2028" y="1438"/>
                </a:lnTo>
                <a:lnTo>
                  <a:pt x="2044" y="1440"/>
                </a:lnTo>
                <a:lnTo>
                  <a:pt x="2058" y="1440"/>
                </a:lnTo>
                <a:lnTo>
                  <a:pt x="2074" y="1444"/>
                </a:lnTo>
                <a:lnTo>
                  <a:pt x="2088" y="1448"/>
                </a:lnTo>
                <a:lnTo>
                  <a:pt x="2102" y="1454"/>
                </a:lnTo>
                <a:lnTo>
                  <a:pt x="2116" y="1462"/>
                </a:lnTo>
                <a:lnTo>
                  <a:pt x="2128" y="1470"/>
                </a:lnTo>
                <a:lnTo>
                  <a:pt x="2140" y="1480"/>
                </a:lnTo>
                <a:lnTo>
                  <a:pt x="2150" y="1490"/>
                </a:lnTo>
                <a:lnTo>
                  <a:pt x="2160" y="1502"/>
                </a:lnTo>
                <a:lnTo>
                  <a:pt x="2170" y="1516"/>
                </a:lnTo>
                <a:lnTo>
                  <a:pt x="2176" y="1530"/>
                </a:lnTo>
                <a:lnTo>
                  <a:pt x="2176" y="1530"/>
                </a:lnTo>
                <a:lnTo>
                  <a:pt x="2182" y="1544"/>
                </a:lnTo>
                <a:lnTo>
                  <a:pt x="2188" y="1560"/>
                </a:lnTo>
                <a:lnTo>
                  <a:pt x="2190" y="1574"/>
                </a:lnTo>
                <a:lnTo>
                  <a:pt x="2192" y="1590"/>
                </a:lnTo>
                <a:lnTo>
                  <a:pt x="2192" y="1606"/>
                </a:lnTo>
                <a:lnTo>
                  <a:pt x="2190" y="1620"/>
                </a:lnTo>
                <a:lnTo>
                  <a:pt x="2186" y="1636"/>
                </a:lnTo>
                <a:lnTo>
                  <a:pt x="2182" y="1650"/>
                </a:lnTo>
                <a:lnTo>
                  <a:pt x="2176" y="1664"/>
                </a:lnTo>
                <a:lnTo>
                  <a:pt x="2168" y="1676"/>
                </a:lnTo>
                <a:lnTo>
                  <a:pt x="2160" y="1690"/>
                </a:lnTo>
                <a:lnTo>
                  <a:pt x="2150" y="1702"/>
                </a:lnTo>
                <a:lnTo>
                  <a:pt x="2140" y="1712"/>
                </a:lnTo>
                <a:lnTo>
                  <a:pt x="2128" y="1722"/>
                </a:lnTo>
                <a:lnTo>
                  <a:pt x="2114" y="1730"/>
                </a:lnTo>
                <a:lnTo>
                  <a:pt x="2100" y="1738"/>
                </a:lnTo>
                <a:lnTo>
                  <a:pt x="2100" y="17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6C12612F-62B0-10BE-43DF-BD8C55AC51FD}"/>
              </a:ext>
            </a:extLst>
          </p:cNvPr>
          <p:cNvSpPr>
            <a:spLocks noEditPoints="1"/>
          </p:cNvSpPr>
          <p:nvPr/>
        </p:nvSpPr>
        <p:spPr bwMode="auto">
          <a:xfrm>
            <a:off x="10549622" y="3294451"/>
            <a:ext cx="336676" cy="355742"/>
          </a:xfrm>
          <a:custGeom>
            <a:avLst/>
            <a:gdLst>
              <a:gd name="T0" fmla="*/ 1604 w 2366"/>
              <a:gd name="T1" fmla="*/ 86 h 2500"/>
              <a:gd name="T2" fmla="*/ 1726 w 2366"/>
              <a:gd name="T3" fmla="*/ 4 h 2500"/>
              <a:gd name="T4" fmla="*/ 1856 w 2366"/>
              <a:gd name="T5" fmla="*/ 24 h 2500"/>
              <a:gd name="T6" fmla="*/ 1950 w 2366"/>
              <a:gd name="T7" fmla="*/ 136 h 2500"/>
              <a:gd name="T8" fmla="*/ 1944 w 2366"/>
              <a:gd name="T9" fmla="*/ 270 h 2500"/>
              <a:gd name="T10" fmla="*/ 1840 w 2366"/>
              <a:gd name="T11" fmla="*/ 372 h 2500"/>
              <a:gd name="T12" fmla="*/ 1708 w 2366"/>
              <a:gd name="T13" fmla="*/ 380 h 2500"/>
              <a:gd name="T14" fmla="*/ 1594 w 2366"/>
              <a:gd name="T15" fmla="*/ 286 h 2500"/>
              <a:gd name="T16" fmla="*/ 2256 w 2366"/>
              <a:gd name="T17" fmla="*/ 598 h 2500"/>
              <a:gd name="T18" fmla="*/ 2216 w 2366"/>
              <a:gd name="T19" fmla="*/ 522 h 2500"/>
              <a:gd name="T20" fmla="*/ 1892 w 2366"/>
              <a:gd name="T21" fmla="*/ 456 h 2500"/>
              <a:gd name="T22" fmla="*/ 1372 w 2366"/>
              <a:gd name="T23" fmla="*/ 476 h 2500"/>
              <a:gd name="T24" fmla="*/ 1278 w 2366"/>
              <a:gd name="T25" fmla="*/ 586 h 2500"/>
              <a:gd name="T26" fmla="*/ 1412 w 2366"/>
              <a:gd name="T27" fmla="*/ 704 h 2500"/>
              <a:gd name="T28" fmla="*/ 1604 w 2366"/>
              <a:gd name="T29" fmla="*/ 936 h 2500"/>
              <a:gd name="T30" fmla="*/ 1620 w 2366"/>
              <a:gd name="T31" fmla="*/ 1204 h 2500"/>
              <a:gd name="T32" fmla="*/ 1678 w 2366"/>
              <a:gd name="T33" fmla="*/ 1366 h 2500"/>
              <a:gd name="T34" fmla="*/ 1904 w 2366"/>
              <a:gd name="T35" fmla="*/ 1446 h 2500"/>
              <a:gd name="T36" fmla="*/ 2018 w 2366"/>
              <a:gd name="T37" fmla="*/ 780 h 2500"/>
              <a:gd name="T38" fmla="*/ 2216 w 2366"/>
              <a:gd name="T39" fmla="*/ 1356 h 2500"/>
              <a:gd name="T40" fmla="*/ 2320 w 2366"/>
              <a:gd name="T41" fmla="*/ 1354 h 2500"/>
              <a:gd name="T42" fmla="*/ 600 w 2366"/>
              <a:gd name="T43" fmla="*/ 388 h 2500"/>
              <a:gd name="T44" fmla="*/ 724 w 2366"/>
              <a:gd name="T45" fmla="*/ 344 h 2500"/>
              <a:gd name="T46" fmla="*/ 792 w 2366"/>
              <a:gd name="T47" fmla="*/ 214 h 2500"/>
              <a:gd name="T48" fmla="*/ 760 w 2366"/>
              <a:gd name="T49" fmla="*/ 86 h 2500"/>
              <a:gd name="T50" fmla="*/ 640 w 2366"/>
              <a:gd name="T51" fmla="*/ 4 h 2500"/>
              <a:gd name="T52" fmla="*/ 508 w 2366"/>
              <a:gd name="T53" fmla="*/ 24 h 2500"/>
              <a:gd name="T54" fmla="*/ 416 w 2366"/>
              <a:gd name="T55" fmla="*/ 136 h 2500"/>
              <a:gd name="T56" fmla="*/ 422 w 2366"/>
              <a:gd name="T57" fmla="*/ 270 h 2500"/>
              <a:gd name="T58" fmla="*/ 526 w 2366"/>
              <a:gd name="T59" fmla="*/ 372 h 2500"/>
              <a:gd name="T60" fmla="*/ 346 w 2366"/>
              <a:gd name="T61" fmla="*/ 780 h 2500"/>
              <a:gd name="T62" fmla="*/ 438 w 2366"/>
              <a:gd name="T63" fmla="*/ 1464 h 2500"/>
              <a:gd name="T64" fmla="*/ 656 w 2366"/>
              <a:gd name="T65" fmla="*/ 1368 h 2500"/>
              <a:gd name="T66" fmla="*/ 756 w 2366"/>
              <a:gd name="T67" fmla="*/ 1238 h 2500"/>
              <a:gd name="T68" fmla="*/ 748 w 2366"/>
              <a:gd name="T69" fmla="*/ 974 h 2500"/>
              <a:gd name="T70" fmla="*/ 922 w 2366"/>
              <a:gd name="T71" fmla="*/ 726 h 2500"/>
              <a:gd name="T72" fmla="*/ 1088 w 2366"/>
              <a:gd name="T73" fmla="*/ 586 h 2500"/>
              <a:gd name="T74" fmla="*/ 1018 w 2366"/>
              <a:gd name="T75" fmla="*/ 492 h 2500"/>
              <a:gd name="T76" fmla="*/ 474 w 2366"/>
              <a:gd name="T77" fmla="*/ 456 h 2500"/>
              <a:gd name="T78" fmla="*/ 158 w 2366"/>
              <a:gd name="T79" fmla="*/ 512 h 2500"/>
              <a:gd name="T80" fmla="*/ 110 w 2366"/>
              <a:gd name="T81" fmla="*/ 598 h 2500"/>
              <a:gd name="T82" fmla="*/ 46 w 2366"/>
              <a:gd name="T83" fmla="*/ 1354 h 2500"/>
              <a:gd name="T84" fmla="*/ 150 w 2366"/>
              <a:gd name="T85" fmla="*/ 1356 h 2500"/>
              <a:gd name="T86" fmla="*/ 1182 w 2366"/>
              <a:gd name="T87" fmla="*/ 774 h 2500"/>
              <a:gd name="T88" fmla="*/ 956 w 2366"/>
              <a:gd name="T89" fmla="*/ 866 h 2500"/>
              <a:gd name="T90" fmla="*/ 864 w 2366"/>
              <a:gd name="T91" fmla="*/ 1092 h 2500"/>
              <a:gd name="T92" fmla="*/ 936 w 2366"/>
              <a:gd name="T93" fmla="*/ 1296 h 2500"/>
              <a:gd name="T94" fmla="*/ 1150 w 2366"/>
              <a:gd name="T95" fmla="*/ 1410 h 2500"/>
              <a:gd name="T96" fmla="*/ 1362 w 2366"/>
              <a:gd name="T97" fmla="*/ 1358 h 2500"/>
              <a:gd name="T98" fmla="*/ 1496 w 2366"/>
              <a:gd name="T99" fmla="*/ 1158 h 2500"/>
              <a:gd name="T100" fmla="*/ 1464 w 2366"/>
              <a:gd name="T101" fmla="*/ 940 h 2500"/>
              <a:gd name="T102" fmla="*/ 1278 w 2366"/>
              <a:gd name="T103" fmla="*/ 788 h 2500"/>
              <a:gd name="T104" fmla="*/ 1926 w 2366"/>
              <a:gd name="T105" fmla="*/ 1674 h 2500"/>
              <a:gd name="T106" fmla="*/ 1808 w 2366"/>
              <a:gd name="T107" fmla="*/ 1538 h 2500"/>
              <a:gd name="T108" fmla="*/ 1378 w 2366"/>
              <a:gd name="T109" fmla="*/ 1496 h 2500"/>
              <a:gd name="T110" fmla="*/ 622 w 2366"/>
              <a:gd name="T111" fmla="*/ 1510 h 2500"/>
              <a:gd name="T112" fmla="*/ 472 w 2366"/>
              <a:gd name="T113" fmla="*/ 1614 h 2500"/>
              <a:gd name="T114" fmla="*/ 344 w 2366"/>
              <a:gd name="T115" fmla="*/ 2212 h 2500"/>
              <a:gd name="T116" fmla="*/ 628 w 2366"/>
              <a:gd name="T117" fmla="*/ 2384 h 2500"/>
              <a:gd name="T118" fmla="*/ 962 w 2366"/>
              <a:gd name="T119" fmla="*/ 2484 h 2500"/>
              <a:gd name="T120" fmla="*/ 1348 w 2366"/>
              <a:gd name="T121" fmla="*/ 2490 h 2500"/>
              <a:gd name="T122" fmla="*/ 1736 w 2366"/>
              <a:gd name="T123" fmla="*/ 2382 h 2500"/>
              <a:gd name="T124" fmla="*/ 1988 w 2366"/>
              <a:gd name="T125" fmla="*/ 2234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66" h="2500">
                <a:moveTo>
                  <a:pt x="1572" y="194"/>
                </a:moveTo>
                <a:lnTo>
                  <a:pt x="1572" y="194"/>
                </a:lnTo>
                <a:lnTo>
                  <a:pt x="1572" y="174"/>
                </a:lnTo>
                <a:lnTo>
                  <a:pt x="1576" y="156"/>
                </a:lnTo>
                <a:lnTo>
                  <a:pt x="1580" y="136"/>
                </a:lnTo>
                <a:lnTo>
                  <a:pt x="1586" y="120"/>
                </a:lnTo>
                <a:lnTo>
                  <a:pt x="1594" y="102"/>
                </a:lnTo>
                <a:lnTo>
                  <a:pt x="1604" y="86"/>
                </a:lnTo>
                <a:lnTo>
                  <a:pt x="1616" y="72"/>
                </a:lnTo>
                <a:lnTo>
                  <a:pt x="1628" y="58"/>
                </a:lnTo>
                <a:lnTo>
                  <a:pt x="1642" y="46"/>
                </a:lnTo>
                <a:lnTo>
                  <a:pt x="1656" y="34"/>
                </a:lnTo>
                <a:lnTo>
                  <a:pt x="1672" y="24"/>
                </a:lnTo>
                <a:lnTo>
                  <a:pt x="1690" y="16"/>
                </a:lnTo>
                <a:lnTo>
                  <a:pt x="1708" y="10"/>
                </a:lnTo>
                <a:lnTo>
                  <a:pt x="1726" y="4"/>
                </a:lnTo>
                <a:lnTo>
                  <a:pt x="1744" y="2"/>
                </a:lnTo>
                <a:lnTo>
                  <a:pt x="1764" y="0"/>
                </a:lnTo>
                <a:lnTo>
                  <a:pt x="1764" y="0"/>
                </a:lnTo>
                <a:lnTo>
                  <a:pt x="1784" y="2"/>
                </a:lnTo>
                <a:lnTo>
                  <a:pt x="1804" y="4"/>
                </a:lnTo>
                <a:lnTo>
                  <a:pt x="1822" y="10"/>
                </a:lnTo>
                <a:lnTo>
                  <a:pt x="1840" y="16"/>
                </a:lnTo>
                <a:lnTo>
                  <a:pt x="1856" y="24"/>
                </a:lnTo>
                <a:lnTo>
                  <a:pt x="1872" y="34"/>
                </a:lnTo>
                <a:lnTo>
                  <a:pt x="1888" y="46"/>
                </a:lnTo>
                <a:lnTo>
                  <a:pt x="1902" y="58"/>
                </a:lnTo>
                <a:lnTo>
                  <a:pt x="1914" y="72"/>
                </a:lnTo>
                <a:lnTo>
                  <a:pt x="1926" y="86"/>
                </a:lnTo>
                <a:lnTo>
                  <a:pt x="1934" y="102"/>
                </a:lnTo>
                <a:lnTo>
                  <a:pt x="1944" y="120"/>
                </a:lnTo>
                <a:lnTo>
                  <a:pt x="1950" y="136"/>
                </a:lnTo>
                <a:lnTo>
                  <a:pt x="1954" y="156"/>
                </a:lnTo>
                <a:lnTo>
                  <a:pt x="1958" y="174"/>
                </a:lnTo>
                <a:lnTo>
                  <a:pt x="1958" y="194"/>
                </a:lnTo>
                <a:lnTo>
                  <a:pt x="1958" y="194"/>
                </a:lnTo>
                <a:lnTo>
                  <a:pt x="1958" y="214"/>
                </a:lnTo>
                <a:lnTo>
                  <a:pt x="1954" y="234"/>
                </a:lnTo>
                <a:lnTo>
                  <a:pt x="1950" y="252"/>
                </a:lnTo>
                <a:lnTo>
                  <a:pt x="1944" y="270"/>
                </a:lnTo>
                <a:lnTo>
                  <a:pt x="1934" y="286"/>
                </a:lnTo>
                <a:lnTo>
                  <a:pt x="1926" y="302"/>
                </a:lnTo>
                <a:lnTo>
                  <a:pt x="1914" y="318"/>
                </a:lnTo>
                <a:lnTo>
                  <a:pt x="1902" y="332"/>
                </a:lnTo>
                <a:lnTo>
                  <a:pt x="1888" y="344"/>
                </a:lnTo>
                <a:lnTo>
                  <a:pt x="1872" y="356"/>
                </a:lnTo>
                <a:lnTo>
                  <a:pt x="1856" y="364"/>
                </a:lnTo>
                <a:lnTo>
                  <a:pt x="1840" y="372"/>
                </a:lnTo>
                <a:lnTo>
                  <a:pt x="1822" y="380"/>
                </a:lnTo>
                <a:lnTo>
                  <a:pt x="1804" y="384"/>
                </a:lnTo>
                <a:lnTo>
                  <a:pt x="1784" y="388"/>
                </a:lnTo>
                <a:lnTo>
                  <a:pt x="1764" y="388"/>
                </a:lnTo>
                <a:lnTo>
                  <a:pt x="1764" y="388"/>
                </a:lnTo>
                <a:lnTo>
                  <a:pt x="1744" y="388"/>
                </a:lnTo>
                <a:lnTo>
                  <a:pt x="1726" y="384"/>
                </a:lnTo>
                <a:lnTo>
                  <a:pt x="1708" y="380"/>
                </a:lnTo>
                <a:lnTo>
                  <a:pt x="1690" y="372"/>
                </a:lnTo>
                <a:lnTo>
                  <a:pt x="1672" y="364"/>
                </a:lnTo>
                <a:lnTo>
                  <a:pt x="1656" y="356"/>
                </a:lnTo>
                <a:lnTo>
                  <a:pt x="1642" y="344"/>
                </a:lnTo>
                <a:lnTo>
                  <a:pt x="1628" y="332"/>
                </a:lnTo>
                <a:lnTo>
                  <a:pt x="1616" y="318"/>
                </a:lnTo>
                <a:lnTo>
                  <a:pt x="1604" y="302"/>
                </a:lnTo>
                <a:lnTo>
                  <a:pt x="1594" y="286"/>
                </a:lnTo>
                <a:lnTo>
                  <a:pt x="1586" y="270"/>
                </a:lnTo>
                <a:lnTo>
                  <a:pt x="1580" y="252"/>
                </a:lnTo>
                <a:lnTo>
                  <a:pt x="1576" y="234"/>
                </a:lnTo>
                <a:lnTo>
                  <a:pt x="1572" y="214"/>
                </a:lnTo>
                <a:lnTo>
                  <a:pt x="1572" y="194"/>
                </a:lnTo>
                <a:lnTo>
                  <a:pt x="1572" y="194"/>
                </a:lnTo>
                <a:close/>
                <a:moveTo>
                  <a:pt x="2364" y="1252"/>
                </a:moveTo>
                <a:lnTo>
                  <a:pt x="2256" y="598"/>
                </a:lnTo>
                <a:lnTo>
                  <a:pt x="2256" y="598"/>
                </a:lnTo>
                <a:lnTo>
                  <a:pt x="2252" y="586"/>
                </a:lnTo>
                <a:lnTo>
                  <a:pt x="2252" y="586"/>
                </a:lnTo>
                <a:lnTo>
                  <a:pt x="2248" y="572"/>
                </a:lnTo>
                <a:lnTo>
                  <a:pt x="2242" y="558"/>
                </a:lnTo>
                <a:lnTo>
                  <a:pt x="2234" y="546"/>
                </a:lnTo>
                <a:lnTo>
                  <a:pt x="2226" y="534"/>
                </a:lnTo>
                <a:lnTo>
                  <a:pt x="2216" y="522"/>
                </a:lnTo>
                <a:lnTo>
                  <a:pt x="2206" y="512"/>
                </a:lnTo>
                <a:lnTo>
                  <a:pt x="2184" y="492"/>
                </a:lnTo>
                <a:lnTo>
                  <a:pt x="2156" y="476"/>
                </a:lnTo>
                <a:lnTo>
                  <a:pt x="2128" y="466"/>
                </a:lnTo>
                <a:lnTo>
                  <a:pt x="2098" y="458"/>
                </a:lnTo>
                <a:lnTo>
                  <a:pt x="2082" y="456"/>
                </a:lnTo>
                <a:lnTo>
                  <a:pt x="2066" y="456"/>
                </a:lnTo>
                <a:lnTo>
                  <a:pt x="1892" y="456"/>
                </a:lnTo>
                <a:lnTo>
                  <a:pt x="1766" y="674"/>
                </a:lnTo>
                <a:lnTo>
                  <a:pt x="1640" y="456"/>
                </a:lnTo>
                <a:lnTo>
                  <a:pt x="1464" y="456"/>
                </a:lnTo>
                <a:lnTo>
                  <a:pt x="1464" y="456"/>
                </a:lnTo>
                <a:lnTo>
                  <a:pt x="1448" y="456"/>
                </a:lnTo>
                <a:lnTo>
                  <a:pt x="1432" y="458"/>
                </a:lnTo>
                <a:lnTo>
                  <a:pt x="1402" y="466"/>
                </a:lnTo>
                <a:lnTo>
                  <a:pt x="1372" y="476"/>
                </a:lnTo>
                <a:lnTo>
                  <a:pt x="1346" y="492"/>
                </a:lnTo>
                <a:lnTo>
                  <a:pt x="1324" y="512"/>
                </a:lnTo>
                <a:lnTo>
                  <a:pt x="1314" y="522"/>
                </a:lnTo>
                <a:lnTo>
                  <a:pt x="1304" y="534"/>
                </a:lnTo>
                <a:lnTo>
                  <a:pt x="1296" y="546"/>
                </a:lnTo>
                <a:lnTo>
                  <a:pt x="1288" y="558"/>
                </a:lnTo>
                <a:lnTo>
                  <a:pt x="1282" y="572"/>
                </a:lnTo>
                <a:lnTo>
                  <a:pt x="1278" y="586"/>
                </a:lnTo>
                <a:lnTo>
                  <a:pt x="1278" y="586"/>
                </a:lnTo>
                <a:lnTo>
                  <a:pt x="1274" y="598"/>
                </a:lnTo>
                <a:lnTo>
                  <a:pt x="1266" y="650"/>
                </a:lnTo>
                <a:lnTo>
                  <a:pt x="1266" y="650"/>
                </a:lnTo>
                <a:lnTo>
                  <a:pt x="1304" y="660"/>
                </a:lnTo>
                <a:lnTo>
                  <a:pt x="1342" y="672"/>
                </a:lnTo>
                <a:lnTo>
                  <a:pt x="1376" y="686"/>
                </a:lnTo>
                <a:lnTo>
                  <a:pt x="1412" y="704"/>
                </a:lnTo>
                <a:lnTo>
                  <a:pt x="1444" y="726"/>
                </a:lnTo>
                <a:lnTo>
                  <a:pt x="1474" y="750"/>
                </a:lnTo>
                <a:lnTo>
                  <a:pt x="1502" y="776"/>
                </a:lnTo>
                <a:lnTo>
                  <a:pt x="1528" y="804"/>
                </a:lnTo>
                <a:lnTo>
                  <a:pt x="1550" y="834"/>
                </a:lnTo>
                <a:lnTo>
                  <a:pt x="1572" y="866"/>
                </a:lnTo>
                <a:lnTo>
                  <a:pt x="1590" y="900"/>
                </a:lnTo>
                <a:lnTo>
                  <a:pt x="1604" y="936"/>
                </a:lnTo>
                <a:lnTo>
                  <a:pt x="1616" y="974"/>
                </a:lnTo>
                <a:lnTo>
                  <a:pt x="1626" y="1012"/>
                </a:lnTo>
                <a:lnTo>
                  <a:pt x="1632" y="1052"/>
                </a:lnTo>
                <a:lnTo>
                  <a:pt x="1632" y="1092"/>
                </a:lnTo>
                <a:lnTo>
                  <a:pt x="1632" y="1092"/>
                </a:lnTo>
                <a:lnTo>
                  <a:pt x="1632" y="1130"/>
                </a:lnTo>
                <a:lnTo>
                  <a:pt x="1626" y="1168"/>
                </a:lnTo>
                <a:lnTo>
                  <a:pt x="1620" y="1204"/>
                </a:lnTo>
                <a:lnTo>
                  <a:pt x="1608" y="1238"/>
                </a:lnTo>
                <a:lnTo>
                  <a:pt x="1596" y="1272"/>
                </a:lnTo>
                <a:lnTo>
                  <a:pt x="1580" y="1304"/>
                </a:lnTo>
                <a:lnTo>
                  <a:pt x="1562" y="1336"/>
                </a:lnTo>
                <a:lnTo>
                  <a:pt x="1542" y="1364"/>
                </a:lnTo>
                <a:lnTo>
                  <a:pt x="1646" y="1364"/>
                </a:lnTo>
                <a:lnTo>
                  <a:pt x="1646" y="1364"/>
                </a:lnTo>
                <a:lnTo>
                  <a:pt x="1678" y="1366"/>
                </a:lnTo>
                <a:lnTo>
                  <a:pt x="1708" y="1368"/>
                </a:lnTo>
                <a:lnTo>
                  <a:pt x="1740" y="1374"/>
                </a:lnTo>
                <a:lnTo>
                  <a:pt x="1768" y="1382"/>
                </a:lnTo>
                <a:lnTo>
                  <a:pt x="1798" y="1390"/>
                </a:lnTo>
                <a:lnTo>
                  <a:pt x="1826" y="1402"/>
                </a:lnTo>
                <a:lnTo>
                  <a:pt x="1852" y="1414"/>
                </a:lnTo>
                <a:lnTo>
                  <a:pt x="1878" y="1430"/>
                </a:lnTo>
                <a:lnTo>
                  <a:pt x="1904" y="1446"/>
                </a:lnTo>
                <a:lnTo>
                  <a:pt x="1926" y="1464"/>
                </a:lnTo>
                <a:lnTo>
                  <a:pt x="1948" y="1482"/>
                </a:lnTo>
                <a:lnTo>
                  <a:pt x="1970" y="1504"/>
                </a:lnTo>
                <a:lnTo>
                  <a:pt x="1988" y="1526"/>
                </a:lnTo>
                <a:lnTo>
                  <a:pt x="2006" y="1548"/>
                </a:lnTo>
                <a:lnTo>
                  <a:pt x="2022" y="1574"/>
                </a:lnTo>
                <a:lnTo>
                  <a:pt x="2036" y="1600"/>
                </a:lnTo>
                <a:lnTo>
                  <a:pt x="2018" y="780"/>
                </a:lnTo>
                <a:lnTo>
                  <a:pt x="2082" y="780"/>
                </a:lnTo>
                <a:lnTo>
                  <a:pt x="2166" y="1286"/>
                </a:lnTo>
                <a:lnTo>
                  <a:pt x="2166" y="1286"/>
                </a:lnTo>
                <a:lnTo>
                  <a:pt x="2172" y="1304"/>
                </a:lnTo>
                <a:lnTo>
                  <a:pt x="2180" y="1320"/>
                </a:lnTo>
                <a:lnTo>
                  <a:pt x="2190" y="1334"/>
                </a:lnTo>
                <a:lnTo>
                  <a:pt x="2202" y="1346"/>
                </a:lnTo>
                <a:lnTo>
                  <a:pt x="2216" y="1356"/>
                </a:lnTo>
                <a:lnTo>
                  <a:pt x="2232" y="1364"/>
                </a:lnTo>
                <a:lnTo>
                  <a:pt x="2248" y="1368"/>
                </a:lnTo>
                <a:lnTo>
                  <a:pt x="2266" y="1370"/>
                </a:lnTo>
                <a:lnTo>
                  <a:pt x="2266" y="1370"/>
                </a:lnTo>
                <a:lnTo>
                  <a:pt x="2282" y="1368"/>
                </a:lnTo>
                <a:lnTo>
                  <a:pt x="2282" y="1368"/>
                </a:lnTo>
                <a:lnTo>
                  <a:pt x="2302" y="1362"/>
                </a:lnTo>
                <a:lnTo>
                  <a:pt x="2320" y="1354"/>
                </a:lnTo>
                <a:lnTo>
                  <a:pt x="2334" y="1342"/>
                </a:lnTo>
                <a:lnTo>
                  <a:pt x="2348" y="1328"/>
                </a:lnTo>
                <a:lnTo>
                  <a:pt x="2356" y="1310"/>
                </a:lnTo>
                <a:lnTo>
                  <a:pt x="2364" y="1292"/>
                </a:lnTo>
                <a:lnTo>
                  <a:pt x="2366" y="1274"/>
                </a:lnTo>
                <a:lnTo>
                  <a:pt x="2364" y="1252"/>
                </a:lnTo>
                <a:lnTo>
                  <a:pt x="2364" y="1252"/>
                </a:lnTo>
                <a:close/>
                <a:moveTo>
                  <a:pt x="600" y="388"/>
                </a:moveTo>
                <a:lnTo>
                  <a:pt x="600" y="388"/>
                </a:lnTo>
                <a:lnTo>
                  <a:pt x="620" y="388"/>
                </a:lnTo>
                <a:lnTo>
                  <a:pt x="640" y="384"/>
                </a:lnTo>
                <a:lnTo>
                  <a:pt x="658" y="380"/>
                </a:lnTo>
                <a:lnTo>
                  <a:pt x="676" y="372"/>
                </a:lnTo>
                <a:lnTo>
                  <a:pt x="692" y="364"/>
                </a:lnTo>
                <a:lnTo>
                  <a:pt x="708" y="356"/>
                </a:lnTo>
                <a:lnTo>
                  <a:pt x="724" y="344"/>
                </a:lnTo>
                <a:lnTo>
                  <a:pt x="738" y="332"/>
                </a:lnTo>
                <a:lnTo>
                  <a:pt x="750" y="318"/>
                </a:lnTo>
                <a:lnTo>
                  <a:pt x="760" y="302"/>
                </a:lnTo>
                <a:lnTo>
                  <a:pt x="770" y="286"/>
                </a:lnTo>
                <a:lnTo>
                  <a:pt x="778" y="270"/>
                </a:lnTo>
                <a:lnTo>
                  <a:pt x="786" y="252"/>
                </a:lnTo>
                <a:lnTo>
                  <a:pt x="790" y="234"/>
                </a:lnTo>
                <a:lnTo>
                  <a:pt x="792" y="214"/>
                </a:lnTo>
                <a:lnTo>
                  <a:pt x="794" y="194"/>
                </a:lnTo>
                <a:lnTo>
                  <a:pt x="794" y="194"/>
                </a:lnTo>
                <a:lnTo>
                  <a:pt x="792" y="174"/>
                </a:lnTo>
                <a:lnTo>
                  <a:pt x="790" y="156"/>
                </a:lnTo>
                <a:lnTo>
                  <a:pt x="786" y="136"/>
                </a:lnTo>
                <a:lnTo>
                  <a:pt x="778" y="120"/>
                </a:lnTo>
                <a:lnTo>
                  <a:pt x="770" y="102"/>
                </a:lnTo>
                <a:lnTo>
                  <a:pt x="760" y="86"/>
                </a:lnTo>
                <a:lnTo>
                  <a:pt x="750" y="72"/>
                </a:lnTo>
                <a:lnTo>
                  <a:pt x="738" y="58"/>
                </a:lnTo>
                <a:lnTo>
                  <a:pt x="724" y="46"/>
                </a:lnTo>
                <a:lnTo>
                  <a:pt x="708" y="34"/>
                </a:lnTo>
                <a:lnTo>
                  <a:pt x="692" y="24"/>
                </a:lnTo>
                <a:lnTo>
                  <a:pt x="676" y="16"/>
                </a:lnTo>
                <a:lnTo>
                  <a:pt x="658" y="10"/>
                </a:lnTo>
                <a:lnTo>
                  <a:pt x="640" y="4"/>
                </a:lnTo>
                <a:lnTo>
                  <a:pt x="620" y="2"/>
                </a:lnTo>
                <a:lnTo>
                  <a:pt x="600" y="0"/>
                </a:lnTo>
                <a:lnTo>
                  <a:pt x="600" y="0"/>
                </a:lnTo>
                <a:lnTo>
                  <a:pt x="580" y="2"/>
                </a:lnTo>
                <a:lnTo>
                  <a:pt x="562" y="4"/>
                </a:lnTo>
                <a:lnTo>
                  <a:pt x="542" y="10"/>
                </a:lnTo>
                <a:lnTo>
                  <a:pt x="526" y="16"/>
                </a:lnTo>
                <a:lnTo>
                  <a:pt x="508" y="24"/>
                </a:lnTo>
                <a:lnTo>
                  <a:pt x="492" y="34"/>
                </a:lnTo>
                <a:lnTo>
                  <a:pt x="478" y="46"/>
                </a:lnTo>
                <a:lnTo>
                  <a:pt x="464" y="58"/>
                </a:lnTo>
                <a:lnTo>
                  <a:pt x="452" y="72"/>
                </a:lnTo>
                <a:lnTo>
                  <a:pt x="440" y="86"/>
                </a:lnTo>
                <a:lnTo>
                  <a:pt x="430" y="102"/>
                </a:lnTo>
                <a:lnTo>
                  <a:pt x="422" y="120"/>
                </a:lnTo>
                <a:lnTo>
                  <a:pt x="416" y="136"/>
                </a:lnTo>
                <a:lnTo>
                  <a:pt x="410" y="156"/>
                </a:lnTo>
                <a:lnTo>
                  <a:pt x="408" y="174"/>
                </a:lnTo>
                <a:lnTo>
                  <a:pt x="406" y="194"/>
                </a:lnTo>
                <a:lnTo>
                  <a:pt x="406" y="194"/>
                </a:lnTo>
                <a:lnTo>
                  <a:pt x="408" y="214"/>
                </a:lnTo>
                <a:lnTo>
                  <a:pt x="410" y="234"/>
                </a:lnTo>
                <a:lnTo>
                  <a:pt x="416" y="252"/>
                </a:lnTo>
                <a:lnTo>
                  <a:pt x="422" y="270"/>
                </a:lnTo>
                <a:lnTo>
                  <a:pt x="430" y="286"/>
                </a:lnTo>
                <a:lnTo>
                  <a:pt x="440" y="302"/>
                </a:lnTo>
                <a:lnTo>
                  <a:pt x="452" y="318"/>
                </a:lnTo>
                <a:lnTo>
                  <a:pt x="464" y="332"/>
                </a:lnTo>
                <a:lnTo>
                  <a:pt x="478" y="344"/>
                </a:lnTo>
                <a:lnTo>
                  <a:pt x="492" y="356"/>
                </a:lnTo>
                <a:lnTo>
                  <a:pt x="508" y="364"/>
                </a:lnTo>
                <a:lnTo>
                  <a:pt x="526" y="372"/>
                </a:lnTo>
                <a:lnTo>
                  <a:pt x="542" y="380"/>
                </a:lnTo>
                <a:lnTo>
                  <a:pt x="562" y="384"/>
                </a:lnTo>
                <a:lnTo>
                  <a:pt x="580" y="388"/>
                </a:lnTo>
                <a:lnTo>
                  <a:pt x="600" y="388"/>
                </a:lnTo>
                <a:lnTo>
                  <a:pt x="600" y="388"/>
                </a:lnTo>
                <a:close/>
                <a:moveTo>
                  <a:pt x="198" y="1286"/>
                </a:moveTo>
                <a:lnTo>
                  <a:pt x="282" y="780"/>
                </a:lnTo>
                <a:lnTo>
                  <a:pt x="346" y="780"/>
                </a:lnTo>
                <a:lnTo>
                  <a:pt x="330" y="1600"/>
                </a:lnTo>
                <a:lnTo>
                  <a:pt x="330" y="1600"/>
                </a:lnTo>
                <a:lnTo>
                  <a:pt x="344" y="1574"/>
                </a:lnTo>
                <a:lnTo>
                  <a:pt x="358" y="1548"/>
                </a:lnTo>
                <a:lnTo>
                  <a:pt x="376" y="1526"/>
                </a:lnTo>
                <a:lnTo>
                  <a:pt x="396" y="1504"/>
                </a:lnTo>
                <a:lnTo>
                  <a:pt x="416" y="1482"/>
                </a:lnTo>
                <a:lnTo>
                  <a:pt x="438" y="1464"/>
                </a:lnTo>
                <a:lnTo>
                  <a:pt x="462" y="1446"/>
                </a:lnTo>
                <a:lnTo>
                  <a:pt x="486" y="1430"/>
                </a:lnTo>
                <a:lnTo>
                  <a:pt x="512" y="1414"/>
                </a:lnTo>
                <a:lnTo>
                  <a:pt x="540" y="1402"/>
                </a:lnTo>
                <a:lnTo>
                  <a:pt x="568" y="1390"/>
                </a:lnTo>
                <a:lnTo>
                  <a:pt x="596" y="1382"/>
                </a:lnTo>
                <a:lnTo>
                  <a:pt x="626" y="1374"/>
                </a:lnTo>
                <a:lnTo>
                  <a:pt x="656" y="1368"/>
                </a:lnTo>
                <a:lnTo>
                  <a:pt x="688" y="1366"/>
                </a:lnTo>
                <a:lnTo>
                  <a:pt x="718" y="1364"/>
                </a:lnTo>
                <a:lnTo>
                  <a:pt x="824" y="1364"/>
                </a:lnTo>
                <a:lnTo>
                  <a:pt x="824" y="1364"/>
                </a:lnTo>
                <a:lnTo>
                  <a:pt x="804" y="1336"/>
                </a:lnTo>
                <a:lnTo>
                  <a:pt x="786" y="1304"/>
                </a:lnTo>
                <a:lnTo>
                  <a:pt x="770" y="1272"/>
                </a:lnTo>
                <a:lnTo>
                  <a:pt x="756" y="1238"/>
                </a:lnTo>
                <a:lnTo>
                  <a:pt x="746" y="1204"/>
                </a:lnTo>
                <a:lnTo>
                  <a:pt x="738" y="1168"/>
                </a:lnTo>
                <a:lnTo>
                  <a:pt x="734" y="1130"/>
                </a:lnTo>
                <a:lnTo>
                  <a:pt x="732" y="1092"/>
                </a:lnTo>
                <a:lnTo>
                  <a:pt x="732" y="1092"/>
                </a:lnTo>
                <a:lnTo>
                  <a:pt x="734" y="1052"/>
                </a:lnTo>
                <a:lnTo>
                  <a:pt x="740" y="1012"/>
                </a:lnTo>
                <a:lnTo>
                  <a:pt x="748" y="974"/>
                </a:lnTo>
                <a:lnTo>
                  <a:pt x="760" y="936"/>
                </a:lnTo>
                <a:lnTo>
                  <a:pt x="776" y="900"/>
                </a:lnTo>
                <a:lnTo>
                  <a:pt x="794" y="866"/>
                </a:lnTo>
                <a:lnTo>
                  <a:pt x="814" y="834"/>
                </a:lnTo>
                <a:lnTo>
                  <a:pt x="838" y="804"/>
                </a:lnTo>
                <a:lnTo>
                  <a:pt x="864" y="776"/>
                </a:lnTo>
                <a:lnTo>
                  <a:pt x="892" y="750"/>
                </a:lnTo>
                <a:lnTo>
                  <a:pt x="922" y="726"/>
                </a:lnTo>
                <a:lnTo>
                  <a:pt x="954" y="704"/>
                </a:lnTo>
                <a:lnTo>
                  <a:pt x="988" y="686"/>
                </a:lnTo>
                <a:lnTo>
                  <a:pt x="1024" y="672"/>
                </a:lnTo>
                <a:lnTo>
                  <a:pt x="1062" y="660"/>
                </a:lnTo>
                <a:lnTo>
                  <a:pt x="1100" y="650"/>
                </a:lnTo>
                <a:lnTo>
                  <a:pt x="1090" y="598"/>
                </a:lnTo>
                <a:lnTo>
                  <a:pt x="1090" y="598"/>
                </a:lnTo>
                <a:lnTo>
                  <a:pt x="1088" y="586"/>
                </a:lnTo>
                <a:lnTo>
                  <a:pt x="1088" y="586"/>
                </a:lnTo>
                <a:lnTo>
                  <a:pt x="1082" y="572"/>
                </a:lnTo>
                <a:lnTo>
                  <a:pt x="1076" y="558"/>
                </a:lnTo>
                <a:lnTo>
                  <a:pt x="1070" y="546"/>
                </a:lnTo>
                <a:lnTo>
                  <a:pt x="1062" y="534"/>
                </a:lnTo>
                <a:lnTo>
                  <a:pt x="1052" y="522"/>
                </a:lnTo>
                <a:lnTo>
                  <a:pt x="1042" y="512"/>
                </a:lnTo>
                <a:lnTo>
                  <a:pt x="1018" y="492"/>
                </a:lnTo>
                <a:lnTo>
                  <a:pt x="992" y="476"/>
                </a:lnTo>
                <a:lnTo>
                  <a:pt x="964" y="466"/>
                </a:lnTo>
                <a:lnTo>
                  <a:pt x="934" y="458"/>
                </a:lnTo>
                <a:lnTo>
                  <a:pt x="918" y="456"/>
                </a:lnTo>
                <a:lnTo>
                  <a:pt x="902" y="456"/>
                </a:lnTo>
                <a:lnTo>
                  <a:pt x="726" y="456"/>
                </a:lnTo>
                <a:lnTo>
                  <a:pt x="600" y="674"/>
                </a:lnTo>
                <a:lnTo>
                  <a:pt x="474" y="456"/>
                </a:lnTo>
                <a:lnTo>
                  <a:pt x="300" y="456"/>
                </a:lnTo>
                <a:lnTo>
                  <a:pt x="300" y="456"/>
                </a:lnTo>
                <a:lnTo>
                  <a:pt x="284" y="456"/>
                </a:lnTo>
                <a:lnTo>
                  <a:pt x="268" y="458"/>
                </a:lnTo>
                <a:lnTo>
                  <a:pt x="236" y="466"/>
                </a:lnTo>
                <a:lnTo>
                  <a:pt x="208" y="476"/>
                </a:lnTo>
                <a:lnTo>
                  <a:pt x="182" y="492"/>
                </a:lnTo>
                <a:lnTo>
                  <a:pt x="158" y="512"/>
                </a:lnTo>
                <a:lnTo>
                  <a:pt x="148" y="522"/>
                </a:lnTo>
                <a:lnTo>
                  <a:pt x="140" y="534"/>
                </a:lnTo>
                <a:lnTo>
                  <a:pt x="132" y="546"/>
                </a:lnTo>
                <a:lnTo>
                  <a:pt x="124" y="558"/>
                </a:lnTo>
                <a:lnTo>
                  <a:pt x="118" y="572"/>
                </a:lnTo>
                <a:lnTo>
                  <a:pt x="112" y="586"/>
                </a:lnTo>
                <a:lnTo>
                  <a:pt x="112" y="586"/>
                </a:lnTo>
                <a:lnTo>
                  <a:pt x="110" y="598"/>
                </a:lnTo>
                <a:lnTo>
                  <a:pt x="0" y="1252"/>
                </a:lnTo>
                <a:lnTo>
                  <a:pt x="0" y="1252"/>
                </a:lnTo>
                <a:lnTo>
                  <a:pt x="0" y="1274"/>
                </a:lnTo>
                <a:lnTo>
                  <a:pt x="2" y="1292"/>
                </a:lnTo>
                <a:lnTo>
                  <a:pt x="8" y="1310"/>
                </a:lnTo>
                <a:lnTo>
                  <a:pt x="18" y="1328"/>
                </a:lnTo>
                <a:lnTo>
                  <a:pt x="30" y="1342"/>
                </a:lnTo>
                <a:lnTo>
                  <a:pt x="46" y="1354"/>
                </a:lnTo>
                <a:lnTo>
                  <a:pt x="64" y="1362"/>
                </a:lnTo>
                <a:lnTo>
                  <a:pt x="82" y="1368"/>
                </a:lnTo>
                <a:lnTo>
                  <a:pt x="82" y="1368"/>
                </a:lnTo>
                <a:lnTo>
                  <a:pt x="100" y="1370"/>
                </a:lnTo>
                <a:lnTo>
                  <a:pt x="100" y="1370"/>
                </a:lnTo>
                <a:lnTo>
                  <a:pt x="118" y="1368"/>
                </a:lnTo>
                <a:lnTo>
                  <a:pt x="134" y="1364"/>
                </a:lnTo>
                <a:lnTo>
                  <a:pt x="150" y="1356"/>
                </a:lnTo>
                <a:lnTo>
                  <a:pt x="164" y="1346"/>
                </a:lnTo>
                <a:lnTo>
                  <a:pt x="176" y="1334"/>
                </a:lnTo>
                <a:lnTo>
                  <a:pt x="186" y="1320"/>
                </a:lnTo>
                <a:lnTo>
                  <a:pt x="194" y="1304"/>
                </a:lnTo>
                <a:lnTo>
                  <a:pt x="198" y="1286"/>
                </a:lnTo>
                <a:lnTo>
                  <a:pt x="198" y="1286"/>
                </a:lnTo>
                <a:close/>
                <a:moveTo>
                  <a:pt x="1182" y="774"/>
                </a:moveTo>
                <a:lnTo>
                  <a:pt x="1182" y="774"/>
                </a:lnTo>
                <a:lnTo>
                  <a:pt x="1150" y="774"/>
                </a:lnTo>
                <a:lnTo>
                  <a:pt x="1118" y="780"/>
                </a:lnTo>
                <a:lnTo>
                  <a:pt x="1088" y="788"/>
                </a:lnTo>
                <a:lnTo>
                  <a:pt x="1058" y="798"/>
                </a:lnTo>
                <a:lnTo>
                  <a:pt x="1030" y="812"/>
                </a:lnTo>
                <a:lnTo>
                  <a:pt x="1004" y="828"/>
                </a:lnTo>
                <a:lnTo>
                  <a:pt x="980" y="846"/>
                </a:lnTo>
                <a:lnTo>
                  <a:pt x="956" y="866"/>
                </a:lnTo>
                <a:lnTo>
                  <a:pt x="936" y="890"/>
                </a:lnTo>
                <a:lnTo>
                  <a:pt x="918" y="914"/>
                </a:lnTo>
                <a:lnTo>
                  <a:pt x="902" y="940"/>
                </a:lnTo>
                <a:lnTo>
                  <a:pt x="888" y="968"/>
                </a:lnTo>
                <a:lnTo>
                  <a:pt x="878" y="998"/>
                </a:lnTo>
                <a:lnTo>
                  <a:pt x="870" y="1028"/>
                </a:lnTo>
                <a:lnTo>
                  <a:pt x="864" y="1060"/>
                </a:lnTo>
                <a:lnTo>
                  <a:pt x="864" y="1092"/>
                </a:lnTo>
                <a:lnTo>
                  <a:pt x="864" y="1092"/>
                </a:lnTo>
                <a:lnTo>
                  <a:pt x="864" y="1126"/>
                </a:lnTo>
                <a:lnTo>
                  <a:pt x="870" y="1158"/>
                </a:lnTo>
                <a:lnTo>
                  <a:pt x="878" y="1188"/>
                </a:lnTo>
                <a:lnTo>
                  <a:pt x="888" y="1218"/>
                </a:lnTo>
                <a:lnTo>
                  <a:pt x="902" y="1244"/>
                </a:lnTo>
                <a:lnTo>
                  <a:pt x="918" y="1272"/>
                </a:lnTo>
                <a:lnTo>
                  <a:pt x="936" y="1296"/>
                </a:lnTo>
                <a:lnTo>
                  <a:pt x="956" y="1318"/>
                </a:lnTo>
                <a:lnTo>
                  <a:pt x="980" y="1340"/>
                </a:lnTo>
                <a:lnTo>
                  <a:pt x="1004" y="1358"/>
                </a:lnTo>
                <a:lnTo>
                  <a:pt x="1030" y="1374"/>
                </a:lnTo>
                <a:lnTo>
                  <a:pt x="1058" y="1388"/>
                </a:lnTo>
                <a:lnTo>
                  <a:pt x="1088" y="1398"/>
                </a:lnTo>
                <a:lnTo>
                  <a:pt x="1118" y="1406"/>
                </a:lnTo>
                <a:lnTo>
                  <a:pt x="1150" y="1410"/>
                </a:lnTo>
                <a:lnTo>
                  <a:pt x="1182" y="1412"/>
                </a:lnTo>
                <a:lnTo>
                  <a:pt x="1182" y="1412"/>
                </a:lnTo>
                <a:lnTo>
                  <a:pt x="1216" y="1410"/>
                </a:lnTo>
                <a:lnTo>
                  <a:pt x="1246" y="1406"/>
                </a:lnTo>
                <a:lnTo>
                  <a:pt x="1278" y="1398"/>
                </a:lnTo>
                <a:lnTo>
                  <a:pt x="1306" y="1388"/>
                </a:lnTo>
                <a:lnTo>
                  <a:pt x="1334" y="1374"/>
                </a:lnTo>
                <a:lnTo>
                  <a:pt x="1362" y="1358"/>
                </a:lnTo>
                <a:lnTo>
                  <a:pt x="1386" y="1340"/>
                </a:lnTo>
                <a:lnTo>
                  <a:pt x="1408" y="1318"/>
                </a:lnTo>
                <a:lnTo>
                  <a:pt x="1430" y="1296"/>
                </a:lnTo>
                <a:lnTo>
                  <a:pt x="1448" y="1272"/>
                </a:lnTo>
                <a:lnTo>
                  <a:pt x="1464" y="1244"/>
                </a:lnTo>
                <a:lnTo>
                  <a:pt x="1476" y="1218"/>
                </a:lnTo>
                <a:lnTo>
                  <a:pt x="1488" y="1188"/>
                </a:lnTo>
                <a:lnTo>
                  <a:pt x="1496" y="1158"/>
                </a:lnTo>
                <a:lnTo>
                  <a:pt x="1500" y="1126"/>
                </a:lnTo>
                <a:lnTo>
                  <a:pt x="1502" y="1092"/>
                </a:lnTo>
                <a:lnTo>
                  <a:pt x="1502" y="1092"/>
                </a:lnTo>
                <a:lnTo>
                  <a:pt x="1500" y="1060"/>
                </a:lnTo>
                <a:lnTo>
                  <a:pt x="1496" y="1028"/>
                </a:lnTo>
                <a:lnTo>
                  <a:pt x="1488" y="998"/>
                </a:lnTo>
                <a:lnTo>
                  <a:pt x="1476" y="968"/>
                </a:lnTo>
                <a:lnTo>
                  <a:pt x="1464" y="940"/>
                </a:lnTo>
                <a:lnTo>
                  <a:pt x="1448" y="914"/>
                </a:lnTo>
                <a:lnTo>
                  <a:pt x="1430" y="890"/>
                </a:lnTo>
                <a:lnTo>
                  <a:pt x="1408" y="866"/>
                </a:lnTo>
                <a:lnTo>
                  <a:pt x="1386" y="846"/>
                </a:lnTo>
                <a:lnTo>
                  <a:pt x="1362" y="828"/>
                </a:lnTo>
                <a:lnTo>
                  <a:pt x="1334" y="812"/>
                </a:lnTo>
                <a:lnTo>
                  <a:pt x="1306" y="798"/>
                </a:lnTo>
                <a:lnTo>
                  <a:pt x="1278" y="788"/>
                </a:lnTo>
                <a:lnTo>
                  <a:pt x="1246" y="780"/>
                </a:lnTo>
                <a:lnTo>
                  <a:pt x="1216" y="774"/>
                </a:lnTo>
                <a:lnTo>
                  <a:pt x="1182" y="774"/>
                </a:lnTo>
                <a:close/>
                <a:moveTo>
                  <a:pt x="1938" y="1714"/>
                </a:moveTo>
                <a:lnTo>
                  <a:pt x="1938" y="1714"/>
                </a:lnTo>
                <a:lnTo>
                  <a:pt x="1934" y="1696"/>
                </a:lnTo>
                <a:lnTo>
                  <a:pt x="1934" y="1696"/>
                </a:lnTo>
                <a:lnTo>
                  <a:pt x="1926" y="1674"/>
                </a:lnTo>
                <a:lnTo>
                  <a:pt x="1916" y="1654"/>
                </a:lnTo>
                <a:lnTo>
                  <a:pt x="1906" y="1634"/>
                </a:lnTo>
                <a:lnTo>
                  <a:pt x="1892" y="1614"/>
                </a:lnTo>
                <a:lnTo>
                  <a:pt x="1878" y="1598"/>
                </a:lnTo>
                <a:lnTo>
                  <a:pt x="1862" y="1580"/>
                </a:lnTo>
                <a:lnTo>
                  <a:pt x="1846" y="1566"/>
                </a:lnTo>
                <a:lnTo>
                  <a:pt x="1828" y="1552"/>
                </a:lnTo>
                <a:lnTo>
                  <a:pt x="1808" y="1538"/>
                </a:lnTo>
                <a:lnTo>
                  <a:pt x="1786" y="1528"/>
                </a:lnTo>
                <a:lnTo>
                  <a:pt x="1766" y="1518"/>
                </a:lnTo>
                <a:lnTo>
                  <a:pt x="1742" y="1510"/>
                </a:lnTo>
                <a:lnTo>
                  <a:pt x="1720" y="1504"/>
                </a:lnTo>
                <a:lnTo>
                  <a:pt x="1696" y="1500"/>
                </a:lnTo>
                <a:lnTo>
                  <a:pt x="1672" y="1496"/>
                </a:lnTo>
                <a:lnTo>
                  <a:pt x="1646" y="1496"/>
                </a:lnTo>
                <a:lnTo>
                  <a:pt x="1378" y="1496"/>
                </a:lnTo>
                <a:lnTo>
                  <a:pt x="1184" y="1832"/>
                </a:lnTo>
                <a:lnTo>
                  <a:pt x="990" y="1496"/>
                </a:lnTo>
                <a:lnTo>
                  <a:pt x="718" y="1496"/>
                </a:lnTo>
                <a:lnTo>
                  <a:pt x="718" y="1496"/>
                </a:lnTo>
                <a:lnTo>
                  <a:pt x="694" y="1496"/>
                </a:lnTo>
                <a:lnTo>
                  <a:pt x="670" y="1500"/>
                </a:lnTo>
                <a:lnTo>
                  <a:pt x="646" y="1504"/>
                </a:lnTo>
                <a:lnTo>
                  <a:pt x="622" y="1510"/>
                </a:lnTo>
                <a:lnTo>
                  <a:pt x="600" y="1518"/>
                </a:lnTo>
                <a:lnTo>
                  <a:pt x="578" y="1528"/>
                </a:lnTo>
                <a:lnTo>
                  <a:pt x="558" y="1538"/>
                </a:lnTo>
                <a:lnTo>
                  <a:pt x="538" y="1552"/>
                </a:lnTo>
                <a:lnTo>
                  <a:pt x="520" y="1566"/>
                </a:lnTo>
                <a:lnTo>
                  <a:pt x="502" y="1580"/>
                </a:lnTo>
                <a:lnTo>
                  <a:pt x="486" y="1596"/>
                </a:lnTo>
                <a:lnTo>
                  <a:pt x="472" y="1614"/>
                </a:lnTo>
                <a:lnTo>
                  <a:pt x="460" y="1634"/>
                </a:lnTo>
                <a:lnTo>
                  <a:pt x="448" y="1654"/>
                </a:lnTo>
                <a:lnTo>
                  <a:pt x="438" y="1674"/>
                </a:lnTo>
                <a:lnTo>
                  <a:pt x="432" y="1696"/>
                </a:lnTo>
                <a:lnTo>
                  <a:pt x="432" y="1696"/>
                </a:lnTo>
                <a:lnTo>
                  <a:pt x="426" y="1714"/>
                </a:lnTo>
                <a:lnTo>
                  <a:pt x="344" y="2212"/>
                </a:lnTo>
                <a:lnTo>
                  <a:pt x="344" y="2212"/>
                </a:lnTo>
                <a:lnTo>
                  <a:pt x="376" y="2236"/>
                </a:lnTo>
                <a:lnTo>
                  <a:pt x="410" y="2260"/>
                </a:lnTo>
                <a:lnTo>
                  <a:pt x="444" y="2284"/>
                </a:lnTo>
                <a:lnTo>
                  <a:pt x="480" y="2306"/>
                </a:lnTo>
                <a:lnTo>
                  <a:pt x="516" y="2326"/>
                </a:lnTo>
                <a:lnTo>
                  <a:pt x="552" y="2346"/>
                </a:lnTo>
                <a:lnTo>
                  <a:pt x="590" y="2366"/>
                </a:lnTo>
                <a:lnTo>
                  <a:pt x="628" y="2384"/>
                </a:lnTo>
                <a:lnTo>
                  <a:pt x="694" y="1994"/>
                </a:lnTo>
                <a:lnTo>
                  <a:pt x="776" y="1994"/>
                </a:lnTo>
                <a:lnTo>
                  <a:pt x="754" y="2432"/>
                </a:lnTo>
                <a:lnTo>
                  <a:pt x="754" y="2432"/>
                </a:lnTo>
                <a:lnTo>
                  <a:pt x="806" y="2448"/>
                </a:lnTo>
                <a:lnTo>
                  <a:pt x="856" y="2462"/>
                </a:lnTo>
                <a:lnTo>
                  <a:pt x="908" y="2474"/>
                </a:lnTo>
                <a:lnTo>
                  <a:pt x="962" y="2484"/>
                </a:lnTo>
                <a:lnTo>
                  <a:pt x="1016" y="2490"/>
                </a:lnTo>
                <a:lnTo>
                  <a:pt x="1070" y="2496"/>
                </a:lnTo>
                <a:lnTo>
                  <a:pt x="1126" y="2500"/>
                </a:lnTo>
                <a:lnTo>
                  <a:pt x="1180" y="2500"/>
                </a:lnTo>
                <a:lnTo>
                  <a:pt x="1180" y="2500"/>
                </a:lnTo>
                <a:lnTo>
                  <a:pt x="1236" y="2500"/>
                </a:lnTo>
                <a:lnTo>
                  <a:pt x="1292" y="2496"/>
                </a:lnTo>
                <a:lnTo>
                  <a:pt x="1348" y="2490"/>
                </a:lnTo>
                <a:lnTo>
                  <a:pt x="1402" y="2482"/>
                </a:lnTo>
                <a:lnTo>
                  <a:pt x="1454" y="2472"/>
                </a:lnTo>
                <a:lnTo>
                  <a:pt x="1508" y="2460"/>
                </a:lnTo>
                <a:lnTo>
                  <a:pt x="1560" y="2446"/>
                </a:lnTo>
                <a:lnTo>
                  <a:pt x="1610" y="2430"/>
                </a:lnTo>
                <a:lnTo>
                  <a:pt x="1590" y="1994"/>
                </a:lnTo>
                <a:lnTo>
                  <a:pt x="1672" y="1994"/>
                </a:lnTo>
                <a:lnTo>
                  <a:pt x="1736" y="2382"/>
                </a:lnTo>
                <a:lnTo>
                  <a:pt x="1736" y="2382"/>
                </a:lnTo>
                <a:lnTo>
                  <a:pt x="1774" y="2364"/>
                </a:lnTo>
                <a:lnTo>
                  <a:pt x="1812" y="2344"/>
                </a:lnTo>
                <a:lnTo>
                  <a:pt x="1848" y="2324"/>
                </a:lnTo>
                <a:lnTo>
                  <a:pt x="1884" y="2304"/>
                </a:lnTo>
                <a:lnTo>
                  <a:pt x="1920" y="2282"/>
                </a:lnTo>
                <a:lnTo>
                  <a:pt x="1954" y="2258"/>
                </a:lnTo>
                <a:lnTo>
                  <a:pt x="1988" y="2234"/>
                </a:lnTo>
                <a:lnTo>
                  <a:pt x="2020" y="2208"/>
                </a:lnTo>
                <a:lnTo>
                  <a:pt x="1938" y="17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8A22F1-A992-F933-A913-B7EACC06511E}"/>
              </a:ext>
            </a:extLst>
          </p:cNvPr>
          <p:cNvSpPr/>
          <p:nvPr/>
        </p:nvSpPr>
        <p:spPr>
          <a:xfrm>
            <a:off x="3651272" y="5294234"/>
            <a:ext cx="2452872" cy="73866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200" b="1" dirty="0"/>
              <a:t>Feature Engineering </a:t>
            </a:r>
            <a:r>
              <a:rPr lang="en-US" sz="1200" dirty="0"/>
              <a:t>to</a:t>
            </a:r>
            <a:r>
              <a:rPr lang="en-US" sz="1200" b="1" dirty="0"/>
              <a:t> </a:t>
            </a:r>
            <a:r>
              <a:rPr lang="en-US" sz="1200" dirty="0"/>
              <a:t>Transform variables, impute missing variables, develop derived variables</a:t>
            </a:r>
          </a:p>
        </p:txBody>
      </p:sp>
      <p:grpSp>
        <p:nvGrpSpPr>
          <p:cNvPr id="48" name="Group 134153">
            <a:extLst>
              <a:ext uri="{FF2B5EF4-FFF2-40B4-BE49-F238E27FC236}">
                <a16:creationId xmlns:a16="http://schemas.microsoft.com/office/drawing/2014/main" id="{0B988269-5DAC-EB29-DDC4-ECEF270A2997}"/>
              </a:ext>
            </a:extLst>
          </p:cNvPr>
          <p:cNvGrpSpPr/>
          <p:nvPr/>
        </p:nvGrpSpPr>
        <p:grpSpPr>
          <a:xfrm>
            <a:off x="4722892" y="4697896"/>
            <a:ext cx="550460" cy="487491"/>
            <a:chOff x="998538" y="2127250"/>
            <a:chExt cx="2381249" cy="2255838"/>
          </a:xfrm>
          <a:solidFill>
            <a:schemeClr val="accent3">
              <a:lumMod val="50000"/>
            </a:schemeClr>
          </a:solidFill>
        </p:grpSpPr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D7D2BD18-FF53-1123-9806-6D1084AE8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538" y="3387725"/>
              <a:ext cx="2381249" cy="995363"/>
            </a:xfrm>
            <a:custGeom>
              <a:avLst/>
              <a:gdLst>
                <a:gd name="T0" fmla="*/ 337 w 359"/>
                <a:gd name="T1" fmla="*/ 61 h 150"/>
                <a:gd name="T2" fmla="*/ 208 w 359"/>
                <a:gd name="T3" fmla="*/ 139 h 150"/>
                <a:gd name="T4" fmla="*/ 160 w 359"/>
                <a:gd name="T5" fmla="*/ 141 h 150"/>
                <a:gd name="T6" fmla="*/ 101 w 359"/>
                <a:gd name="T7" fmla="*/ 120 h 150"/>
                <a:gd name="T8" fmla="*/ 62 w 359"/>
                <a:gd name="T9" fmla="*/ 120 h 150"/>
                <a:gd name="T10" fmla="*/ 42 w 359"/>
                <a:gd name="T11" fmla="*/ 132 h 150"/>
                <a:gd name="T12" fmla="*/ 0 w 359"/>
                <a:gd name="T13" fmla="*/ 38 h 150"/>
                <a:gd name="T14" fmla="*/ 56 w 359"/>
                <a:gd name="T15" fmla="*/ 13 h 150"/>
                <a:gd name="T16" fmla="*/ 119 w 359"/>
                <a:gd name="T17" fmla="*/ 18 h 150"/>
                <a:gd name="T18" fmla="*/ 154 w 359"/>
                <a:gd name="T19" fmla="*/ 42 h 150"/>
                <a:gd name="T20" fmla="*/ 204 w 359"/>
                <a:gd name="T21" fmla="*/ 57 h 150"/>
                <a:gd name="T22" fmla="*/ 237 w 359"/>
                <a:gd name="T23" fmla="*/ 72 h 150"/>
                <a:gd name="T24" fmla="*/ 211 w 359"/>
                <a:gd name="T25" fmla="*/ 87 h 150"/>
                <a:gd name="T26" fmla="*/ 163 w 359"/>
                <a:gd name="T27" fmla="*/ 87 h 150"/>
                <a:gd name="T28" fmla="*/ 111 w 359"/>
                <a:gd name="T29" fmla="*/ 75 h 150"/>
                <a:gd name="T30" fmla="*/ 163 w 359"/>
                <a:gd name="T31" fmla="*/ 102 h 150"/>
                <a:gd name="T32" fmla="*/ 212 w 359"/>
                <a:gd name="T33" fmla="*/ 102 h 150"/>
                <a:gd name="T34" fmla="*/ 252 w 359"/>
                <a:gd name="T35" fmla="*/ 72 h 150"/>
                <a:gd name="T36" fmla="*/ 191 w 359"/>
                <a:gd name="T37" fmla="*/ 42 h 150"/>
                <a:gd name="T38" fmla="*/ 183 w 359"/>
                <a:gd name="T39" fmla="*/ 42 h 150"/>
                <a:gd name="T40" fmla="*/ 187 w 359"/>
                <a:gd name="T41" fmla="*/ 39 h 150"/>
                <a:gd name="T42" fmla="*/ 211 w 359"/>
                <a:gd name="T43" fmla="*/ 25 h 150"/>
                <a:gd name="T44" fmla="*/ 261 w 359"/>
                <a:gd name="T45" fmla="*/ 24 h 150"/>
                <a:gd name="T46" fmla="*/ 289 w 359"/>
                <a:gd name="T47" fmla="*/ 13 h 150"/>
                <a:gd name="T48" fmla="*/ 306 w 359"/>
                <a:gd name="T49" fmla="*/ 31 h 150"/>
                <a:gd name="T50" fmla="*/ 351 w 359"/>
                <a:gd name="T51" fmla="*/ 29 h 150"/>
                <a:gd name="T52" fmla="*/ 337 w 359"/>
                <a:gd name="T53" fmla="*/ 6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9" h="150">
                  <a:moveTo>
                    <a:pt x="337" y="61"/>
                  </a:moveTo>
                  <a:cubicBezTo>
                    <a:pt x="326" y="69"/>
                    <a:pt x="223" y="130"/>
                    <a:pt x="208" y="139"/>
                  </a:cubicBezTo>
                  <a:cubicBezTo>
                    <a:pt x="191" y="149"/>
                    <a:pt x="186" y="150"/>
                    <a:pt x="160" y="141"/>
                  </a:cubicBezTo>
                  <a:cubicBezTo>
                    <a:pt x="143" y="136"/>
                    <a:pt x="119" y="128"/>
                    <a:pt x="101" y="120"/>
                  </a:cubicBezTo>
                  <a:cubicBezTo>
                    <a:pt x="85" y="112"/>
                    <a:pt x="74" y="112"/>
                    <a:pt x="62" y="120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35" y="21"/>
                    <a:pt x="56" y="13"/>
                  </a:cubicBezTo>
                  <a:cubicBezTo>
                    <a:pt x="90" y="0"/>
                    <a:pt x="100" y="6"/>
                    <a:pt x="119" y="18"/>
                  </a:cubicBezTo>
                  <a:cubicBezTo>
                    <a:pt x="127" y="23"/>
                    <a:pt x="154" y="42"/>
                    <a:pt x="154" y="42"/>
                  </a:cubicBezTo>
                  <a:cubicBezTo>
                    <a:pt x="154" y="42"/>
                    <a:pt x="170" y="57"/>
                    <a:pt x="204" y="57"/>
                  </a:cubicBezTo>
                  <a:cubicBezTo>
                    <a:pt x="224" y="57"/>
                    <a:pt x="237" y="60"/>
                    <a:pt x="237" y="72"/>
                  </a:cubicBezTo>
                  <a:cubicBezTo>
                    <a:pt x="237" y="86"/>
                    <a:pt x="212" y="87"/>
                    <a:pt x="211" y="8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41" y="87"/>
                    <a:pt x="111" y="75"/>
                    <a:pt x="111" y="75"/>
                  </a:cubicBezTo>
                  <a:cubicBezTo>
                    <a:pt x="111" y="75"/>
                    <a:pt x="136" y="102"/>
                    <a:pt x="163" y="102"/>
                  </a:cubicBezTo>
                  <a:cubicBezTo>
                    <a:pt x="212" y="102"/>
                    <a:pt x="212" y="102"/>
                    <a:pt x="212" y="102"/>
                  </a:cubicBezTo>
                  <a:cubicBezTo>
                    <a:pt x="226" y="102"/>
                    <a:pt x="252" y="95"/>
                    <a:pt x="252" y="72"/>
                  </a:cubicBezTo>
                  <a:cubicBezTo>
                    <a:pt x="252" y="42"/>
                    <a:pt x="225" y="42"/>
                    <a:pt x="191" y="42"/>
                  </a:cubicBezTo>
                  <a:cubicBezTo>
                    <a:pt x="188" y="42"/>
                    <a:pt x="186" y="42"/>
                    <a:pt x="183" y="42"/>
                  </a:cubicBezTo>
                  <a:cubicBezTo>
                    <a:pt x="185" y="41"/>
                    <a:pt x="186" y="40"/>
                    <a:pt x="187" y="39"/>
                  </a:cubicBezTo>
                  <a:cubicBezTo>
                    <a:pt x="194" y="36"/>
                    <a:pt x="202" y="31"/>
                    <a:pt x="211" y="25"/>
                  </a:cubicBezTo>
                  <a:cubicBezTo>
                    <a:pt x="236" y="10"/>
                    <a:pt x="248" y="8"/>
                    <a:pt x="261" y="24"/>
                  </a:cubicBezTo>
                  <a:cubicBezTo>
                    <a:pt x="269" y="15"/>
                    <a:pt x="280" y="13"/>
                    <a:pt x="289" y="13"/>
                  </a:cubicBezTo>
                  <a:cubicBezTo>
                    <a:pt x="299" y="13"/>
                    <a:pt x="308" y="20"/>
                    <a:pt x="306" y="31"/>
                  </a:cubicBezTo>
                  <a:cubicBezTo>
                    <a:pt x="332" y="15"/>
                    <a:pt x="345" y="21"/>
                    <a:pt x="351" y="29"/>
                  </a:cubicBezTo>
                  <a:cubicBezTo>
                    <a:pt x="359" y="39"/>
                    <a:pt x="354" y="50"/>
                    <a:pt x="337" y="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charset="0"/>
              </a:endParaRPr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A1A3E7A6-4F94-9059-8470-E6D0726C1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0000" y="2127250"/>
              <a:ext cx="889000" cy="869950"/>
            </a:xfrm>
            <a:custGeom>
              <a:avLst/>
              <a:gdLst>
                <a:gd name="T0" fmla="*/ 95 w 134"/>
                <a:gd name="T1" fmla="*/ 110 h 131"/>
                <a:gd name="T2" fmla="*/ 107 w 134"/>
                <a:gd name="T3" fmla="*/ 101 h 131"/>
                <a:gd name="T4" fmla="*/ 119 w 134"/>
                <a:gd name="T5" fmla="*/ 108 h 131"/>
                <a:gd name="T6" fmla="*/ 130 w 134"/>
                <a:gd name="T7" fmla="*/ 89 h 131"/>
                <a:gd name="T8" fmla="*/ 118 w 134"/>
                <a:gd name="T9" fmla="*/ 82 h 131"/>
                <a:gd name="T10" fmla="*/ 120 w 134"/>
                <a:gd name="T11" fmla="*/ 67 h 131"/>
                <a:gd name="T12" fmla="*/ 134 w 134"/>
                <a:gd name="T13" fmla="*/ 65 h 131"/>
                <a:gd name="T14" fmla="*/ 130 w 134"/>
                <a:gd name="T15" fmla="*/ 43 h 131"/>
                <a:gd name="T16" fmla="*/ 116 w 134"/>
                <a:gd name="T17" fmla="*/ 46 h 131"/>
                <a:gd name="T18" fmla="*/ 109 w 134"/>
                <a:gd name="T19" fmla="*/ 33 h 131"/>
                <a:gd name="T20" fmla="*/ 118 w 134"/>
                <a:gd name="T21" fmla="*/ 22 h 131"/>
                <a:gd name="T22" fmla="*/ 101 w 134"/>
                <a:gd name="T23" fmla="*/ 8 h 131"/>
                <a:gd name="T24" fmla="*/ 92 w 134"/>
                <a:gd name="T25" fmla="*/ 19 h 131"/>
                <a:gd name="T26" fmla="*/ 78 w 134"/>
                <a:gd name="T27" fmla="*/ 13 h 131"/>
                <a:gd name="T28" fmla="*/ 78 w 134"/>
                <a:gd name="T29" fmla="*/ 0 h 131"/>
                <a:gd name="T30" fmla="*/ 56 w 134"/>
                <a:gd name="T31" fmla="*/ 0 h 131"/>
                <a:gd name="T32" fmla="*/ 56 w 134"/>
                <a:gd name="T33" fmla="*/ 13 h 131"/>
                <a:gd name="T34" fmla="*/ 42 w 134"/>
                <a:gd name="T35" fmla="*/ 19 h 131"/>
                <a:gd name="T36" fmla="*/ 33 w 134"/>
                <a:gd name="T37" fmla="*/ 8 h 131"/>
                <a:gd name="T38" fmla="*/ 16 w 134"/>
                <a:gd name="T39" fmla="*/ 22 h 131"/>
                <a:gd name="T40" fmla="*/ 25 w 134"/>
                <a:gd name="T41" fmla="*/ 33 h 131"/>
                <a:gd name="T42" fmla="*/ 18 w 134"/>
                <a:gd name="T43" fmla="*/ 46 h 131"/>
                <a:gd name="T44" fmla="*/ 4 w 134"/>
                <a:gd name="T45" fmla="*/ 43 h 131"/>
                <a:gd name="T46" fmla="*/ 0 w 134"/>
                <a:gd name="T47" fmla="*/ 65 h 131"/>
                <a:gd name="T48" fmla="*/ 14 w 134"/>
                <a:gd name="T49" fmla="*/ 67 h 131"/>
                <a:gd name="T50" fmla="*/ 17 w 134"/>
                <a:gd name="T51" fmla="*/ 82 h 131"/>
                <a:gd name="T52" fmla="*/ 5 w 134"/>
                <a:gd name="T53" fmla="*/ 89 h 131"/>
                <a:gd name="T54" fmla="*/ 16 w 134"/>
                <a:gd name="T55" fmla="*/ 108 h 131"/>
                <a:gd name="T56" fmla="*/ 28 w 134"/>
                <a:gd name="T57" fmla="*/ 101 h 131"/>
                <a:gd name="T58" fmla="*/ 39 w 134"/>
                <a:gd name="T59" fmla="*/ 110 h 131"/>
                <a:gd name="T60" fmla="*/ 34 w 134"/>
                <a:gd name="T61" fmla="*/ 123 h 131"/>
                <a:gd name="T62" fmla="*/ 55 w 134"/>
                <a:gd name="T63" fmla="*/ 131 h 131"/>
                <a:gd name="T64" fmla="*/ 60 w 134"/>
                <a:gd name="T65" fmla="*/ 118 h 131"/>
                <a:gd name="T66" fmla="*/ 67 w 134"/>
                <a:gd name="T67" fmla="*/ 118 h 131"/>
                <a:gd name="T68" fmla="*/ 75 w 134"/>
                <a:gd name="T69" fmla="*/ 118 h 131"/>
                <a:gd name="T70" fmla="*/ 79 w 134"/>
                <a:gd name="T71" fmla="*/ 131 h 131"/>
                <a:gd name="T72" fmla="*/ 100 w 134"/>
                <a:gd name="T73" fmla="*/ 123 h 131"/>
                <a:gd name="T74" fmla="*/ 95 w 134"/>
                <a:gd name="T75" fmla="*/ 110 h 131"/>
                <a:gd name="T76" fmla="*/ 67 w 134"/>
                <a:gd name="T77" fmla="*/ 93 h 131"/>
                <a:gd name="T78" fmla="*/ 39 w 134"/>
                <a:gd name="T79" fmla="*/ 65 h 131"/>
                <a:gd name="T80" fmla="*/ 67 w 134"/>
                <a:gd name="T81" fmla="*/ 37 h 131"/>
                <a:gd name="T82" fmla="*/ 95 w 134"/>
                <a:gd name="T83" fmla="*/ 65 h 131"/>
                <a:gd name="T84" fmla="*/ 67 w 134"/>
                <a:gd name="T85" fmla="*/ 93 h 131"/>
                <a:gd name="T86" fmla="*/ 67 w 134"/>
                <a:gd name="T87" fmla="*/ 93 h 131"/>
                <a:gd name="T88" fmla="*/ 67 w 134"/>
                <a:gd name="T89" fmla="*/ 9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131">
                  <a:moveTo>
                    <a:pt x="95" y="110"/>
                  </a:moveTo>
                  <a:cubicBezTo>
                    <a:pt x="99" y="108"/>
                    <a:pt x="103" y="104"/>
                    <a:pt x="107" y="101"/>
                  </a:cubicBezTo>
                  <a:cubicBezTo>
                    <a:pt x="119" y="108"/>
                    <a:pt x="119" y="108"/>
                    <a:pt x="119" y="10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19" y="77"/>
                    <a:pt x="120" y="72"/>
                    <a:pt x="120" y="67"/>
                  </a:cubicBezTo>
                  <a:cubicBezTo>
                    <a:pt x="134" y="65"/>
                    <a:pt x="134" y="65"/>
                    <a:pt x="134" y="65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4" y="41"/>
                    <a:pt x="112" y="37"/>
                    <a:pt x="109" y="33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8" y="16"/>
                    <a:pt x="83" y="15"/>
                    <a:pt x="78" y="13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1" y="15"/>
                    <a:pt x="46" y="16"/>
                    <a:pt x="42" y="1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2" y="37"/>
                    <a:pt x="20" y="41"/>
                    <a:pt x="18" y="46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72"/>
                    <a:pt x="15" y="77"/>
                    <a:pt x="17" y="8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1" y="104"/>
                    <a:pt x="35" y="108"/>
                    <a:pt x="39" y="110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55" y="131"/>
                    <a:pt x="55" y="131"/>
                    <a:pt x="55" y="131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2" y="118"/>
                    <a:pt x="65" y="118"/>
                    <a:pt x="67" y="118"/>
                  </a:cubicBezTo>
                  <a:cubicBezTo>
                    <a:pt x="70" y="118"/>
                    <a:pt x="72" y="118"/>
                    <a:pt x="75" y="118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100" y="123"/>
                    <a:pt x="100" y="123"/>
                    <a:pt x="100" y="123"/>
                  </a:cubicBezTo>
                  <a:lnTo>
                    <a:pt x="95" y="110"/>
                  </a:lnTo>
                  <a:close/>
                  <a:moveTo>
                    <a:pt x="67" y="93"/>
                  </a:moveTo>
                  <a:cubicBezTo>
                    <a:pt x="52" y="93"/>
                    <a:pt x="39" y="81"/>
                    <a:pt x="39" y="65"/>
                  </a:cubicBezTo>
                  <a:cubicBezTo>
                    <a:pt x="39" y="50"/>
                    <a:pt x="52" y="37"/>
                    <a:pt x="67" y="37"/>
                  </a:cubicBezTo>
                  <a:cubicBezTo>
                    <a:pt x="83" y="37"/>
                    <a:pt x="95" y="50"/>
                    <a:pt x="95" y="65"/>
                  </a:cubicBezTo>
                  <a:cubicBezTo>
                    <a:pt x="95" y="81"/>
                    <a:pt x="83" y="93"/>
                    <a:pt x="67" y="93"/>
                  </a:cubicBezTo>
                  <a:close/>
                  <a:moveTo>
                    <a:pt x="67" y="93"/>
                  </a:moveTo>
                  <a:cubicBezTo>
                    <a:pt x="67" y="93"/>
                    <a:pt x="67" y="93"/>
                    <a:pt x="67" y="9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charset="0"/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4ABC5946-9C82-D7A5-2CC5-254336DAD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3575" y="2797175"/>
              <a:ext cx="623887" cy="630238"/>
            </a:xfrm>
            <a:custGeom>
              <a:avLst/>
              <a:gdLst>
                <a:gd name="T0" fmla="*/ 89 w 94"/>
                <a:gd name="T1" fmla="*/ 26 h 95"/>
                <a:gd name="T2" fmla="*/ 80 w 94"/>
                <a:gd name="T3" fmla="*/ 29 h 95"/>
                <a:gd name="T4" fmla="*/ 73 w 94"/>
                <a:gd name="T5" fmla="*/ 20 h 95"/>
                <a:gd name="T6" fmla="*/ 78 w 94"/>
                <a:gd name="T7" fmla="*/ 12 h 95"/>
                <a:gd name="T8" fmla="*/ 65 w 94"/>
                <a:gd name="T9" fmla="*/ 4 h 95"/>
                <a:gd name="T10" fmla="*/ 60 w 94"/>
                <a:gd name="T11" fmla="*/ 12 h 95"/>
                <a:gd name="T12" fmla="*/ 49 w 94"/>
                <a:gd name="T13" fmla="*/ 10 h 95"/>
                <a:gd name="T14" fmla="*/ 48 w 94"/>
                <a:gd name="T15" fmla="*/ 0 h 95"/>
                <a:gd name="T16" fmla="*/ 33 w 94"/>
                <a:gd name="T17" fmla="*/ 2 h 95"/>
                <a:gd name="T18" fmla="*/ 34 w 94"/>
                <a:gd name="T19" fmla="*/ 12 h 95"/>
                <a:gd name="T20" fmla="*/ 25 w 94"/>
                <a:gd name="T21" fmla="*/ 17 h 95"/>
                <a:gd name="T22" fmla="*/ 17 w 94"/>
                <a:gd name="T23" fmla="*/ 10 h 95"/>
                <a:gd name="T24" fmla="*/ 7 w 94"/>
                <a:gd name="T25" fmla="*/ 22 h 95"/>
                <a:gd name="T26" fmla="*/ 14 w 94"/>
                <a:gd name="T27" fmla="*/ 29 h 95"/>
                <a:gd name="T28" fmla="*/ 10 w 94"/>
                <a:gd name="T29" fmla="*/ 39 h 95"/>
                <a:gd name="T30" fmla="*/ 0 w 94"/>
                <a:gd name="T31" fmla="*/ 38 h 95"/>
                <a:gd name="T32" fmla="*/ 0 w 94"/>
                <a:gd name="T33" fmla="*/ 54 h 95"/>
                <a:gd name="T34" fmla="*/ 9 w 94"/>
                <a:gd name="T35" fmla="*/ 54 h 95"/>
                <a:gd name="T36" fmla="*/ 13 w 94"/>
                <a:gd name="T37" fmla="*/ 64 h 95"/>
                <a:gd name="T38" fmla="*/ 5 w 94"/>
                <a:gd name="T39" fmla="*/ 71 h 95"/>
                <a:gd name="T40" fmla="*/ 15 w 94"/>
                <a:gd name="T41" fmla="*/ 83 h 95"/>
                <a:gd name="T42" fmla="*/ 22 w 94"/>
                <a:gd name="T43" fmla="*/ 77 h 95"/>
                <a:gd name="T44" fmla="*/ 31 w 94"/>
                <a:gd name="T45" fmla="*/ 82 h 95"/>
                <a:gd name="T46" fmla="*/ 29 w 94"/>
                <a:gd name="T47" fmla="*/ 92 h 95"/>
                <a:gd name="T48" fmla="*/ 45 w 94"/>
                <a:gd name="T49" fmla="*/ 95 h 95"/>
                <a:gd name="T50" fmla="*/ 47 w 94"/>
                <a:gd name="T51" fmla="*/ 86 h 95"/>
                <a:gd name="T52" fmla="*/ 52 w 94"/>
                <a:gd name="T53" fmla="*/ 85 h 95"/>
                <a:gd name="T54" fmla="*/ 57 w 94"/>
                <a:gd name="T55" fmla="*/ 84 h 95"/>
                <a:gd name="T56" fmla="*/ 62 w 94"/>
                <a:gd name="T57" fmla="*/ 93 h 95"/>
                <a:gd name="T58" fmla="*/ 76 w 94"/>
                <a:gd name="T59" fmla="*/ 86 h 95"/>
                <a:gd name="T60" fmla="*/ 71 w 94"/>
                <a:gd name="T61" fmla="*/ 77 h 95"/>
                <a:gd name="T62" fmla="*/ 78 w 94"/>
                <a:gd name="T63" fmla="*/ 69 h 95"/>
                <a:gd name="T64" fmla="*/ 88 w 94"/>
                <a:gd name="T65" fmla="*/ 73 h 95"/>
                <a:gd name="T66" fmla="*/ 93 w 94"/>
                <a:gd name="T67" fmla="*/ 58 h 95"/>
                <a:gd name="T68" fmla="*/ 84 w 94"/>
                <a:gd name="T69" fmla="*/ 54 h 95"/>
                <a:gd name="T70" fmla="*/ 85 w 94"/>
                <a:gd name="T71" fmla="*/ 44 h 95"/>
                <a:gd name="T72" fmla="*/ 94 w 94"/>
                <a:gd name="T73" fmla="*/ 41 h 95"/>
                <a:gd name="T74" fmla="*/ 89 w 94"/>
                <a:gd name="T75" fmla="*/ 26 h 95"/>
                <a:gd name="T76" fmla="*/ 50 w 94"/>
                <a:gd name="T77" fmla="*/ 68 h 95"/>
                <a:gd name="T78" fmla="*/ 27 w 94"/>
                <a:gd name="T79" fmla="*/ 51 h 95"/>
                <a:gd name="T80" fmla="*/ 44 w 94"/>
                <a:gd name="T81" fmla="*/ 28 h 95"/>
                <a:gd name="T82" fmla="*/ 67 w 94"/>
                <a:gd name="T83" fmla="*/ 45 h 95"/>
                <a:gd name="T84" fmla="*/ 50 w 94"/>
                <a:gd name="T85" fmla="*/ 68 h 95"/>
                <a:gd name="T86" fmla="*/ 50 w 94"/>
                <a:gd name="T87" fmla="*/ 68 h 95"/>
                <a:gd name="T88" fmla="*/ 50 w 94"/>
                <a:gd name="T89" fmla="*/ 6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95">
                  <a:moveTo>
                    <a:pt x="89" y="26"/>
                  </a:moveTo>
                  <a:cubicBezTo>
                    <a:pt x="80" y="29"/>
                    <a:pt x="80" y="29"/>
                    <a:pt x="80" y="29"/>
                  </a:cubicBezTo>
                  <a:cubicBezTo>
                    <a:pt x="78" y="26"/>
                    <a:pt x="76" y="23"/>
                    <a:pt x="73" y="20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57" y="11"/>
                    <a:pt x="53" y="10"/>
                    <a:pt x="49" y="1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1" y="13"/>
                    <a:pt x="27" y="15"/>
                    <a:pt x="25" y="1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2" y="32"/>
                    <a:pt x="11" y="35"/>
                    <a:pt x="10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8"/>
                    <a:pt x="11" y="61"/>
                    <a:pt x="13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5" y="79"/>
                    <a:pt x="28" y="81"/>
                    <a:pt x="31" y="8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45" y="95"/>
                    <a:pt x="45" y="95"/>
                    <a:pt x="45" y="95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50" y="86"/>
                    <a:pt x="52" y="85"/>
                  </a:cubicBezTo>
                  <a:cubicBezTo>
                    <a:pt x="54" y="85"/>
                    <a:pt x="56" y="85"/>
                    <a:pt x="57" y="84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4" y="75"/>
                    <a:pt x="76" y="72"/>
                    <a:pt x="78" y="69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5" y="51"/>
                    <a:pt x="85" y="47"/>
                    <a:pt x="85" y="44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89" y="26"/>
                  </a:lnTo>
                  <a:close/>
                  <a:moveTo>
                    <a:pt x="50" y="68"/>
                  </a:moveTo>
                  <a:cubicBezTo>
                    <a:pt x="39" y="69"/>
                    <a:pt x="29" y="61"/>
                    <a:pt x="27" y="51"/>
                  </a:cubicBezTo>
                  <a:cubicBezTo>
                    <a:pt x="25" y="40"/>
                    <a:pt x="33" y="29"/>
                    <a:pt x="44" y="28"/>
                  </a:cubicBezTo>
                  <a:cubicBezTo>
                    <a:pt x="55" y="26"/>
                    <a:pt x="65" y="34"/>
                    <a:pt x="67" y="45"/>
                  </a:cubicBezTo>
                  <a:cubicBezTo>
                    <a:pt x="68" y="56"/>
                    <a:pt x="61" y="66"/>
                    <a:pt x="50" y="68"/>
                  </a:cubicBezTo>
                  <a:close/>
                  <a:moveTo>
                    <a:pt x="50" y="68"/>
                  </a:moveTo>
                  <a:cubicBezTo>
                    <a:pt x="50" y="68"/>
                    <a:pt x="50" y="68"/>
                    <a:pt x="50" y="6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charset="0"/>
              </a:endParaRPr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82A1F896-B50D-DAC4-5925-11D66E67B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1700" y="2312988"/>
              <a:ext cx="498475" cy="496888"/>
            </a:xfrm>
            <a:custGeom>
              <a:avLst/>
              <a:gdLst>
                <a:gd name="T0" fmla="*/ 74 w 75"/>
                <a:gd name="T1" fmla="*/ 45 h 75"/>
                <a:gd name="T2" fmla="*/ 75 w 75"/>
                <a:gd name="T3" fmla="*/ 32 h 75"/>
                <a:gd name="T4" fmla="*/ 67 w 75"/>
                <a:gd name="T5" fmla="*/ 32 h 75"/>
                <a:gd name="T6" fmla="*/ 64 w 75"/>
                <a:gd name="T7" fmla="*/ 24 h 75"/>
                <a:gd name="T8" fmla="*/ 70 w 75"/>
                <a:gd name="T9" fmla="*/ 19 h 75"/>
                <a:gd name="T10" fmla="*/ 63 w 75"/>
                <a:gd name="T11" fmla="*/ 9 h 75"/>
                <a:gd name="T12" fmla="*/ 57 w 75"/>
                <a:gd name="T13" fmla="*/ 14 h 75"/>
                <a:gd name="T14" fmla="*/ 49 w 75"/>
                <a:gd name="T15" fmla="*/ 10 h 75"/>
                <a:gd name="T16" fmla="*/ 51 w 75"/>
                <a:gd name="T17" fmla="*/ 2 h 75"/>
                <a:gd name="T18" fmla="*/ 39 w 75"/>
                <a:gd name="T19" fmla="*/ 0 h 75"/>
                <a:gd name="T20" fmla="*/ 37 w 75"/>
                <a:gd name="T21" fmla="*/ 7 h 75"/>
                <a:gd name="T22" fmla="*/ 29 w 75"/>
                <a:gd name="T23" fmla="*/ 8 h 75"/>
                <a:gd name="T24" fmla="*/ 25 w 75"/>
                <a:gd name="T25" fmla="*/ 2 h 75"/>
                <a:gd name="T26" fmla="*/ 14 w 75"/>
                <a:gd name="T27" fmla="*/ 7 h 75"/>
                <a:gd name="T28" fmla="*/ 18 w 75"/>
                <a:gd name="T29" fmla="*/ 14 h 75"/>
                <a:gd name="T30" fmla="*/ 12 w 75"/>
                <a:gd name="T31" fmla="*/ 21 h 75"/>
                <a:gd name="T32" fmla="*/ 5 w 75"/>
                <a:gd name="T33" fmla="*/ 18 h 75"/>
                <a:gd name="T34" fmla="*/ 1 w 75"/>
                <a:gd name="T35" fmla="*/ 29 h 75"/>
                <a:gd name="T36" fmla="*/ 8 w 75"/>
                <a:gd name="T37" fmla="*/ 32 h 75"/>
                <a:gd name="T38" fmla="*/ 8 w 75"/>
                <a:gd name="T39" fmla="*/ 41 h 75"/>
                <a:gd name="T40" fmla="*/ 0 w 75"/>
                <a:gd name="T41" fmla="*/ 43 h 75"/>
                <a:gd name="T42" fmla="*/ 4 w 75"/>
                <a:gd name="T43" fmla="*/ 55 h 75"/>
                <a:gd name="T44" fmla="*/ 11 w 75"/>
                <a:gd name="T45" fmla="*/ 52 h 75"/>
                <a:gd name="T46" fmla="*/ 17 w 75"/>
                <a:gd name="T47" fmla="*/ 59 h 75"/>
                <a:gd name="T48" fmla="*/ 13 w 75"/>
                <a:gd name="T49" fmla="*/ 66 h 75"/>
                <a:gd name="T50" fmla="*/ 23 w 75"/>
                <a:gd name="T51" fmla="*/ 72 h 75"/>
                <a:gd name="T52" fmla="*/ 27 w 75"/>
                <a:gd name="T53" fmla="*/ 65 h 75"/>
                <a:gd name="T54" fmla="*/ 35 w 75"/>
                <a:gd name="T55" fmla="*/ 67 h 75"/>
                <a:gd name="T56" fmla="*/ 37 w 75"/>
                <a:gd name="T57" fmla="*/ 75 h 75"/>
                <a:gd name="T58" fmla="*/ 49 w 75"/>
                <a:gd name="T59" fmla="*/ 73 h 75"/>
                <a:gd name="T60" fmla="*/ 48 w 75"/>
                <a:gd name="T61" fmla="*/ 65 h 75"/>
                <a:gd name="T62" fmla="*/ 52 w 75"/>
                <a:gd name="T63" fmla="*/ 64 h 75"/>
                <a:gd name="T64" fmla="*/ 55 w 75"/>
                <a:gd name="T65" fmla="*/ 61 h 75"/>
                <a:gd name="T66" fmla="*/ 61 w 75"/>
                <a:gd name="T67" fmla="*/ 67 h 75"/>
                <a:gd name="T68" fmla="*/ 69 w 75"/>
                <a:gd name="T69" fmla="*/ 57 h 75"/>
                <a:gd name="T70" fmla="*/ 63 w 75"/>
                <a:gd name="T71" fmla="*/ 52 h 75"/>
                <a:gd name="T72" fmla="*/ 67 w 75"/>
                <a:gd name="T73" fmla="*/ 44 h 75"/>
                <a:gd name="T74" fmla="*/ 74 w 75"/>
                <a:gd name="T75" fmla="*/ 45 h 75"/>
                <a:gd name="T76" fmla="*/ 45 w 75"/>
                <a:gd name="T77" fmla="*/ 51 h 75"/>
                <a:gd name="T78" fmla="*/ 23 w 75"/>
                <a:gd name="T79" fmla="*/ 45 h 75"/>
                <a:gd name="T80" fmla="*/ 30 w 75"/>
                <a:gd name="T81" fmla="*/ 23 h 75"/>
                <a:gd name="T82" fmla="*/ 51 w 75"/>
                <a:gd name="T83" fmla="*/ 30 h 75"/>
                <a:gd name="T84" fmla="*/ 45 w 75"/>
                <a:gd name="T85" fmla="*/ 51 h 75"/>
                <a:gd name="T86" fmla="*/ 45 w 75"/>
                <a:gd name="T87" fmla="*/ 51 h 75"/>
                <a:gd name="T88" fmla="*/ 45 w 75"/>
                <a:gd name="T89" fmla="*/ 5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5">
                  <a:moveTo>
                    <a:pt x="74" y="45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6" y="29"/>
                    <a:pt x="66" y="27"/>
                    <a:pt x="64" y="24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4" y="12"/>
                    <a:pt x="52" y="11"/>
                    <a:pt x="49" y="1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4" y="7"/>
                    <a:pt x="32" y="8"/>
                    <a:pt x="29" y="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6"/>
                    <a:pt x="14" y="18"/>
                    <a:pt x="12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5"/>
                    <a:pt x="7" y="38"/>
                    <a:pt x="8" y="4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3" y="55"/>
                    <a:pt x="15" y="57"/>
                    <a:pt x="17" y="5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30" y="66"/>
                    <a:pt x="33" y="67"/>
                    <a:pt x="35" y="67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9" y="65"/>
                    <a:pt x="50" y="64"/>
                    <a:pt x="52" y="64"/>
                  </a:cubicBezTo>
                  <a:cubicBezTo>
                    <a:pt x="53" y="63"/>
                    <a:pt x="54" y="62"/>
                    <a:pt x="55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5" y="50"/>
                    <a:pt x="66" y="47"/>
                    <a:pt x="67" y="44"/>
                  </a:cubicBezTo>
                  <a:lnTo>
                    <a:pt x="74" y="45"/>
                  </a:lnTo>
                  <a:close/>
                  <a:moveTo>
                    <a:pt x="45" y="51"/>
                  </a:moveTo>
                  <a:cubicBezTo>
                    <a:pt x="37" y="55"/>
                    <a:pt x="28" y="52"/>
                    <a:pt x="23" y="45"/>
                  </a:cubicBezTo>
                  <a:cubicBezTo>
                    <a:pt x="19" y="37"/>
                    <a:pt x="22" y="27"/>
                    <a:pt x="30" y="23"/>
                  </a:cubicBezTo>
                  <a:cubicBezTo>
                    <a:pt x="38" y="19"/>
                    <a:pt x="47" y="22"/>
                    <a:pt x="51" y="30"/>
                  </a:cubicBezTo>
                  <a:cubicBezTo>
                    <a:pt x="55" y="37"/>
                    <a:pt x="53" y="47"/>
                    <a:pt x="45" y="51"/>
                  </a:cubicBez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charset="0"/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359CCFC-F822-09B1-3479-9248A1929389}"/>
              </a:ext>
            </a:extLst>
          </p:cNvPr>
          <p:cNvSpPr/>
          <p:nvPr/>
        </p:nvSpPr>
        <p:spPr>
          <a:xfrm>
            <a:off x="663854" y="5294234"/>
            <a:ext cx="2821258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Identify </a:t>
            </a:r>
            <a:r>
              <a:rPr lang="en-US" sz="1200" b="1" dirty="0">
                <a:solidFill>
                  <a:srgbClr val="000000"/>
                </a:solidFill>
              </a:rPr>
              <a:t>exhaustive list of factors</a:t>
            </a:r>
            <a:r>
              <a:rPr lang="en-US" sz="1200" dirty="0">
                <a:solidFill>
                  <a:srgbClr val="000000"/>
                </a:solidFill>
              </a:rPr>
              <a:t> impacting vehicle sales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DE9B25-DF8C-B6BF-2B7E-6BF5FCE0ABA9}"/>
              </a:ext>
            </a:extLst>
          </p:cNvPr>
          <p:cNvSpPr/>
          <p:nvPr/>
        </p:nvSpPr>
        <p:spPr>
          <a:xfrm>
            <a:off x="6508616" y="5294234"/>
            <a:ext cx="214215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 b="1" dirty="0"/>
              <a:t>Analytical Engineering to </a:t>
            </a:r>
            <a:r>
              <a:rPr lang="en-US" sz="1200" dirty="0"/>
              <a:t>develop models by applying multiple mathematical techniques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393FF0-7B92-C662-F8DE-31C3BF69C9ED}"/>
              </a:ext>
            </a:extLst>
          </p:cNvPr>
          <p:cNvGrpSpPr/>
          <p:nvPr/>
        </p:nvGrpSpPr>
        <p:grpSpPr>
          <a:xfrm>
            <a:off x="7222729" y="4683419"/>
            <a:ext cx="672509" cy="487709"/>
            <a:chOff x="5314950" y="3336925"/>
            <a:chExt cx="698500" cy="557213"/>
          </a:xfrm>
          <a:solidFill>
            <a:schemeClr val="accent3">
              <a:lumMod val="50000"/>
            </a:schemeClr>
          </a:solidFill>
        </p:grpSpPr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5AF09660-6829-0467-5F05-33CAF055D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00" y="3336925"/>
              <a:ext cx="476250" cy="474663"/>
            </a:xfrm>
            <a:custGeom>
              <a:avLst/>
              <a:gdLst>
                <a:gd name="T0" fmla="*/ 152 w 430"/>
                <a:gd name="T1" fmla="*/ 0 h 430"/>
                <a:gd name="T2" fmla="*/ 241 w 430"/>
                <a:gd name="T3" fmla="*/ 0 h 430"/>
                <a:gd name="T4" fmla="*/ 241 w 430"/>
                <a:gd name="T5" fmla="*/ 50 h 430"/>
                <a:gd name="T6" fmla="*/ 295 w 430"/>
                <a:gd name="T7" fmla="*/ 72 h 430"/>
                <a:gd name="T8" fmla="*/ 330 w 430"/>
                <a:gd name="T9" fmla="*/ 37 h 430"/>
                <a:gd name="T10" fmla="*/ 393 w 430"/>
                <a:gd name="T11" fmla="*/ 100 h 430"/>
                <a:gd name="T12" fmla="*/ 358 w 430"/>
                <a:gd name="T13" fmla="*/ 135 h 430"/>
                <a:gd name="T14" fmla="*/ 380 w 430"/>
                <a:gd name="T15" fmla="*/ 189 h 430"/>
                <a:gd name="T16" fmla="*/ 430 w 430"/>
                <a:gd name="T17" fmla="*/ 189 h 430"/>
                <a:gd name="T18" fmla="*/ 430 w 430"/>
                <a:gd name="T19" fmla="*/ 278 h 430"/>
                <a:gd name="T20" fmla="*/ 380 w 430"/>
                <a:gd name="T21" fmla="*/ 278 h 430"/>
                <a:gd name="T22" fmla="*/ 358 w 430"/>
                <a:gd name="T23" fmla="*/ 332 h 430"/>
                <a:gd name="T24" fmla="*/ 393 w 430"/>
                <a:gd name="T25" fmla="*/ 367 h 430"/>
                <a:gd name="T26" fmla="*/ 330 w 430"/>
                <a:gd name="T27" fmla="*/ 430 h 430"/>
                <a:gd name="T28" fmla="*/ 295 w 430"/>
                <a:gd name="T29" fmla="*/ 395 h 430"/>
                <a:gd name="T30" fmla="*/ 273 w 430"/>
                <a:gd name="T31" fmla="*/ 406 h 430"/>
                <a:gd name="T32" fmla="*/ 276 w 430"/>
                <a:gd name="T33" fmla="*/ 374 h 430"/>
                <a:gd name="T34" fmla="*/ 275 w 430"/>
                <a:gd name="T35" fmla="*/ 367 h 430"/>
                <a:gd name="T36" fmla="*/ 352 w 430"/>
                <a:gd name="T37" fmla="*/ 233 h 430"/>
                <a:gd name="T38" fmla="*/ 197 w 430"/>
                <a:gd name="T39" fmla="*/ 78 h 430"/>
                <a:gd name="T40" fmla="*/ 61 w 430"/>
                <a:gd name="T41" fmla="*/ 157 h 430"/>
                <a:gd name="T42" fmla="*/ 59 w 430"/>
                <a:gd name="T43" fmla="*/ 157 h 430"/>
                <a:gd name="T44" fmla="*/ 23 w 430"/>
                <a:gd name="T45" fmla="*/ 160 h 430"/>
                <a:gd name="T46" fmla="*/ 35 w 430"/>
                <a:gd name="T47" fmla="*/ 135 h 430"/>
                <a:gd name="T48" fmla="*/ 0 w 430"/>
                <a:gd name="T49" fmla="*/ 100 h 430"/>
                <a:gd name="T50" fmla="*/ 63 w 430"/>
                <a:gd name="T51" fmla="*/ 37 h 430"/>
                <a:gd name="T52" fmla="*/ 98 w 430"/>
                <a:gd name="T53" fmla="*/ 72 h 430"/>
                <a:gd name="T54" fmla="*/ 152 w 430"/>
                <a:gd name="T55" fmla="*/ 50 h 430"/>
                <a:gd name="T56" fmla="*/ 152 w 430"/>
                <a:gd name="T5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0" h="430">
                  <a:moveTo>
                    <a:pt x="152" y="0"/>
                  </a:moveTo>
                  <a:cubicBezTo>
                    <a:pt x="241" y="0"/>
                    <a:pt x="241" y="0"/>
                    <a:pt x="241" y="0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61" y="54"/>
                    <a:pt x="279" y="62"/>
                    <a:pt x="295" y="72"/>
                  </a:cubicBezTo>
                  <a:cubicBezTo>
                    <a:pt x="330" y="37"/>
                    <a:pt x="330" y="37"/>
                    <a:pt x="330" y="37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58" y="135"/>
                    <a:pt x="358" y="135"/>
                    <a:pt x="358" y="135"/>
                  </a:cubicBezTo>
                  <a:cubicBezTo>
                    <a:pt x="368" y="151"/>
                    <a:pt x="376" y="170"/>
                    <a:pt x="380" y="189"/>
                  </a:cubicBezTo>
                  <a:cubicBezTo>
                    <a:pt x="430" y="189"/>
                    <a:pt x="430" y="189"/>
                    <a:pt x="430" y="189"/>
                  </a:cubicBezTo>
                  <a:cubicBezTo>
                    <a:pt x="430" y="278"/>
                    <a:pt x="430" y="278"/>
                    <a:pt x="430" y="278"/>
                  </a:cubicBezTo>
                  <a:cubicBezTo>
                    <a:pt x="380" y="278"/>
                    <a:pt x="380" y="278"/>
                    <a:pt x="380" y="278"/>
                  </a:cubicBezTo>
                  <a:cubicBezTo>
                    <a:pt x="376" y="297"/>
                    <a:pt x="368" y="315"/>
                    <a:pt x="358" y="332"/>
                  </a:cubicBezTo>
                  <a:cubicBezTo>
                    <a:pt x="393" y="367"/>
                    <a:pt x="393" y="367"/>
                    <a:pt x="393" y="367"/>
                  </a:cubicBezTo>
                  <a:cubicBezTo>
                    <a:pt x="330" y="430"/>
                    <a:pt x="330" y="430"/>
                    <a:pt x="330" y="43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88" y="399"/>
                    <a:pt x="281" y="403"/>
                    <a:pt x="273" y="406"/>
                  </a:cubicBezTo>
                  <a:cubicBezTo>
                    <a:pt x="275" y="396"/>
                    <a:pt x="276" y="385"/>
                    <a:pt x="276" y="374"/>
                  </a:cubicBezTo>
                  <a:cubicBezTo>
                    <a:pt x="276" y="372"/>
                    <a:pt x="276" y="370"/>
                    <a:pt x="275" y="367"/>
                  </a:cubicBezTo>
                  <a:cubicBezTo>
                    <a:pt x="321" y="340"/>
                    <a:pt x="352" y="291"/>
                    <a:pt x="352" y="233"/>
                  </a:cubicBezTo>
                  <a:cubicBezTo>
                    <a:pt x="352" y="148"/>
                    <a:pt x="283" y="78"/>
                    <a:pt x="197" y="78"/>
                  </a:cubicBezTo>
                  <a:cubicBezTo>
                    <a:pt x="139" y="78"/>
                    <a:pt x="88" y="110"/>
                    <a:pt x="61" y="157"/>
                  </a:cubicBezTo>
                  <a:cubicBezTo>
                    <a:pt x="60" y="157"/>
                    <a:pt x="60" y="157"/>
                    <a:pt x="59" y="157"/>
                  </a:cubicBezTo>
                  <a:cubicBezTo>
                    <a:pt x="46" y="157"/>
                    <a:pt x="34" y="158"/>
                    <a:pt x="23" y="160"/>
                  </a:cubicBezTo>
                  <a:cubicBezTo>
                    <a:pt x="26" y="151"/>
                    <a:pt x="31" y="143"/>
                    <a:pt x="35" y="13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15" y="62"/>
                    <a:pt x="133" y="54"/>
                    <a:pt x="152" y="50"/>
                  </a:cubicBezTo>
                  <a:lnTo>
                    <a:pt x="15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Freeform 26">
              <a:extLst>
                <a:ext uri="{FF2B5EF4-FFF2-40B4-BE49-F238E27FC236}">
                  <a16:creationId xmlns:a16="http://schemas.microsoft.com/office/drawing/2014/main" id="{59C727FC-293F-22BC-C385-3B980441F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4800" y="3460750"/>
              <a:ext cx="174625" cy="173038"/>
            </a:xfrm>
            <a:custGeom>
              <a:avLst/>
              <a:gdLst>
                <a:gd name="T0" fmla="*/ 110 w 157"/>
                <a:gd name="T1" fmla="*/ 78 h 157"/>
                <a:gd name="T2" fmla="*/ 78 w 157"/>
                <a:gd name="T3" fmla="*/ 47 h 157"/>
                <a:gd name="T4" fmla="*/ 46 w 157"/>
                <a:gd name="T5" fmla="*/ 78 h 157"/>
                <a:gd name="T6" fmla="*/ 78 w 157"/>
                <a:gd name="T7" fmla="*/ 110 h 157"/>
                <a:gd name="T8" fmla="*/ 110 w 157"/>
                <a:gd name="T9" fmla="*/ 78 h 157"/>
                <a:gd name="T10" fmla="*/ 45 w 157"/>
                <a:gd name="T11" fmla="*/ 24 h 157"/>
                <a:gd name="T12" fmla="*/ 63 w 157"/>
                <a:gd name="T13" fmla="*/ 16 h 157"/>
                <a:gd name="T14" fmla="*/ 63 w 157"/>
                <a:gd name="T15" fmla="*/ 0 h 157"/>
                <a:gd name="T16" fmla="*/ 93 w 157"/>
                <a:gd name="T17" fmla="*/ 0 h 157"/>
                <a:gd name="T18" fmla="*/ 93 w 157"/>
                <a:gd name="T19" fmla="*/ 16 h 157"/>
                <a:gd name="T20" fmla="*/ 112 w 157"/>
                <a:gd name="T21" fmla="*/ 24 h 157"/>
                <a:gd name="T22" fmla="*/ 123 w 157"/>
                <a:gd name="T23" fmla="*/ 12 h 157"/>
                <a:gd name="T24" fmla="*/ 145 w 157"/>
                <a:gd name="T25" fmla="*/ 33 h 157"/>
                <a:gd name="T26" fmla="*/ 133 w 157"/>
                <a:gd name="T27" fmla="*/ 45 h 157"/>
                <a:gd name="T28" fmla="*/ 140 w 157"/>
                <a:gd name="T29" fmla="*/ 63 h 157"/>
                <a:gd name="T30" fmla="*/ 157 w 157"/>
                <a:gd name="T31" fmla="*/ 63 h 157"/>
                <a:gd name="T32" fmla="*/ 157 w 157"/>
                <a:gd name="T33" fmla="*/ 93 h 157"/>
                <a:gd name="T34" fmla="*/ 140 w 157"/>
                <a:gd name="T35" fmla="*/ 93 h 157"/>
                <a:gd name="T36" fmla="*/ 133 w 157"/>
                <a:gd name="T37" fmla="*/ 112 h 157"/>
                <a:gd name="T38" fmla="*/ 145 w 157"/>
                <a:gd name="T39" fmla="*/ 123 h 157"/>
                <a:gd name="T40" fmla="*/ 123 w 157"/>
                <a:gd name="T41" fmla="*/ 145 h 157"/>
                <a:gd name="T42" fmla="*/ 112 w 157"/>
                <a:gd name="T43" fmla="*/ 133 h 157"/>
                <a:gd name="T44" fmla="*/ 93 w 157"/>
                <a:gd name="T45" fmla="*/ 140 h 157"/>
                <a:gd name="T46" fmla="*/ 93 w 157"/>
                <a:gd name="T47" fmla="*/ 157 h 157"/>
                <a:gd name="T48" fmla="*/ 63 w 157"/>
                <a:gd name="T49" fmla="*/ 157 h 157"/>
                <a:gd name="T50" fmla="*/ 63 w 157"/>
                <a:gd name="T51" fmla="*/ 140 h 157"/>
                <a:gd name="T52" fmla="*/ 45 w 157"/>
                <a:gd name="T53" fmla="*/ 133 h 157"/>
                <a:gd name="T54" fmla="*/ 33 w 157"/>
                <a:gd name="T55" fmla="*/ 145 h 157"/>
                <a:gd name="T56" fmla="*/ 12 w 157"/>
                <a:gd name="T57" fmla="*/ 123 h 157"/>
                <a:gd name="T58" fmla="*/ 24 w 157"/>
                <a:gd name="T59" fmla="*/ 112 h 157"/>
                <a:gd name="T60" fmla="*/ 16 w 157"/>
                <a:gd name="T61" fmla="*/ 93 h 157"/>
                <a:gd name="T62" fmla="*/ 0 w 157"/>
                <a:gd name="T63" fmla="*/ 93 h 157"/>
                <a:gd name="T64" fmla="*/ 0 w 157"/>
                <a:gd name="T65" fmla="*/ 63 h 157"/>
                <a:gd name="T66" fmla="*/ 16 w 157"/>
                <a:gd name="T67" fmla="*/ 63 h 157"/>
                <a:gd name="T68" fmla="*/ 24 w 157"/>
                <a:gd name="T69" fmla="*/ 45 h 157"/>
                <a:gd name="T70" fmla="*/ 12 w 157"/>
                <a:gd name="T71" fmla="*/ 33 h 157"/>
                <a:gd name="T72" fmla="*/ 33 w 157"/>
                <a:gd name="T73" fmla="*/ 12 h 157"/>
                <a:gd name="T74" fmla="*/ 45 w 157"/>
                <a:gd name="T75" fmla="*/ 2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57">
                  <a:moveTo>
                    <a:pt x="110" y="78"/>
                  </a:moveTo>
                  <a:cubicBezTo>
                    <a:pt x="110" y="61"/>
                    <a:pt x="96" y="47"/>
                    <a:pt x="78" y="47"/>
                  </a:cubicBezTo>
                  <a:cubicBezTo>
                    <a:pt x="61" y="47"/>
                    <a:pt x="46" y="61"/>
                    <a:pt x="46" y="78"/>
                  </a:cubicBezTo>
                  <a:cubicBezTo>
                    <a:pt x="46" y="96"/>
                    <a:pt x="61" y="110"/>
                    <a:pt x="78" y="110"/>
                  </a:cubicBezTo>
                  <a:cubicBezTo>
                    <a:pt x="96" y="110"/>
                    <a:pt x="110" y="96"/>
                    <a:pt x="110" y="78"/>
                  </a:cubicBezTo>
                  <a:close/>
                  <a:moveTo>
                    <a:pt x="45" y="24"/>
                  </a:moveTo>
                  <a:cubicBezTo>
                    <a:pt x="51" y="21"/>
                    <a:pt x="57" y="18"/>
                    <a:pt x="63" y="16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100" y="18"/>
                    <a:pt x="106" y="21"/>
                    <a:pt x="112" y="24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6" y="51"/>
                    <a:pt x="139" y="57"/>
                    <a:pt x="140" y="63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100"/>
                    <a:pt x="136" y="106"/>
                    <a:pt x="133" y="11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6" y="136"/>
                    <a:pt x="100" y="139"/>
                    <a:pt x="93" y="140"/>
                  </a:cubicBezTo>
                  <a:cubicBezTo>
                    <a:pt x="93" y="157"/>
                    <a:pt x="93" y="157"/>
                    <a:pt x="9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40"/>
                    <a:pt x="63" y="140"/>
                    <a:pt x="63" y="140"/>
                  </a:cubicBezTo>
                  <a:cubicBezTo>
                    <a:pt x="57" y="139"/>
                    <a:pt x="51" y="136"/>
                    <a:pt x="45" y="133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0" y="106"/>
                    <a:pt x="18" y="100"/>
                    <a:pt x="16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57"/>
                    <a:pt x="20" y="51"/>
                    <a:pt x="24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33" y="12"/>
                    <a:pt x="33" y="12"/>
                    <a:pt x="33" y="12"/>
                  </a:cubicBezTo>
                  <a:lnTo>
                    <a:pt x="45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44B57EC6-D98A-C616-88B2-3D74A6FFA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9413" y="3606800"/>
              <a:ext cx="285750" cy="287338"/>
            </a:xfrm>
            <a:custGeom>
              <a:avLst/>
              <a:gdLst>
                <a:gd name="T0" fmla="*/ 182 w 259"/>
                <a:gd name="T1" fmla="*/ 130 h 260"/>
                <a:gd name="T2" fmla="*/ 130 w 259"/>
                <a:gd name="T3" fmla="*/ 78 h 260"/>
                <a:gd name="T4" fmla="*/ 77 w 259"/>
                <a:gd name="T5" fmla="*/ 130 h 260"/>
                <a:gd name="T6" fmla="*/ 130 w 259"/>
                <a:gd name="T7" fmla="*/ 183 h 260"/>
                <a:gd name="T8" fmla="*/ 182 w 259"/>
                <a:gd name="T9" fmla="*/ 130 h 260"/>
                <a:gd name="T10" fmla="*/ 27 w 259"/>
                <a:gd name="T11" fmla="*/ 155 h 260"/>
                <a:gd name="T12" fmla="*/ 0 w 259"/>
                <a:gd name="T13" fmla="*/ 155 h 260"/>
                <a:gd name="T14" fmla="*/ 0 w 259"/>
                <a:gd name="T15" fmla="*/ 105 h 260"/>
                <a:gd name="T16" fmla="*/ 27 w 259"/>
                <a:gd name="T17" fmla="*/ 105 h 260"/>
                <a:gd name="T18" fmla="*/ 40 w 259"/>
                <a:gd name="T19" fmla="*/ 75 h 260"/>
                <a:gd name="T20" fmla="*/ 20 w 259"/>
                <a:gd name="T21" fmla="*/ 56 h 260"/>
                <a:gd name="T22" fmla="*/ 55 w 259"/>
                <a:gd name="T23" fmla="*/ 21 h 260"/>
                <a:gd name="T24" fmla="*/ 75 w 259"/>
                <a:gd name="T25" fmla="*/ 40 h 260"/>
                <a:gd name="T26" fmla="*/ 105 w 259"/>
                <a:gd name="T27" fmla="*/ 28 h 260"/>
                <a:gd name="T28" fmla="*/ 105 w 259"/>
                <a:gd name="T29" fmla="*/ 0 h 260"/>
                <a:gd name="T30" fmla="*/ 154 w 259"/>
                <a:gd name="T31" fmla="*/ 0 h 260"/>
                <a:gd name="T32" fmla="*/ 154 w 259"/>
                <a:gd name="T33" fmla="*/ 28 h 260"/>
                <a:gd name="T34" fmla="*/ 184 w 259"/>
                <a:gd name="T35" fmla="*/ 40 h 260"/>
                <a:gd name="T36" fmla="*/ 204 w 259"/>
                <a:gd name="T37" fmla="*/ 21 h 260"/>
                <a:gd name="T38" fmla="*/ 239 w 259"/>
                <a:gd name="T39" fmla="*/ 56 h 260"/>
                <a:gd name="T40" fmla="*/ 219 w 259"/>
                <a:gd name="T41" fmla="*/ 75 h 260"/>
                <a:gd name="T42" fmla="*/ 232 w 259"/>
                <a:gd name="T43" fmla="*/ 105 h 260"/>
                <a:gd name="T44" fmla="*/ 259 w 259"/>
                <a:gd name="T45" fmla="*/ 105 h 260"/>
                <a:gd name="T46" fmla="*/ 259 w 259"/>
                <a:gd name="T47" fmla="*/ 155 h 260"/>
                <a:gd name="T48" fmla="*/ 232 w 259"/>
                <a:gd name="T49" fmla="*/ 155 h 260"/>
                <a:gd name="T50" fmla="*/ 219 w 259"/>
                <a:gd name="T51" fmla="*/ 185 h 260"/>
                <a:gd name="T52" fmla="*/ 239 w 259"/>
                <a:gd name="T53" fmla="*/ 204 h 260"/>
                <a:gd name="T54" fmla="*/ 204 w 259"/>
                <a:gd name="T55" fmla="*/ 239 h 260"/>
                <a:gd name="T56" fmla="*/ 184 w 259"/>
                <a:gd name="T57" fmla="*/ 220 h 260"/>
                <a:gd name="T58" fmla="*/ 154 w 259"/>
                <a:gd name="T59" fmla="*/ 232 h 260"/>
                <a:gd name="T60" fmla="*/ 154 w 259"/>
                <a:gd name="T61" fmla="*/ 260 h 260"/>
                <a:gd name="T62" fmla="*/ 105 w 259"/>
                <a:gd name="T63" fmla="*/ 260 h 260"/>
                <a:gd name="T64" fmla="*/ 105 w 259"/>
                <a:gd name="T65" fmla="*/ 232 h 260"/>
                <a:gd name="T66" fmla="*/ 75 w 259"/>
                <a:gd name="T67" fmla="*/ 220 h 260"/>
                <a:gd name="T68" fmla="*/ 55 w 259"/>
                <a:gd name="T69" fmla="*/ 239 h 260"/>
                <a:gd name="T70" fmla="*/ 20 w 259"/>
                <a:gd name="T71" fmla="*/ 204 h 260"/>
                <a:gd name="T72" fmla="*/ 40 w 259"/>
                <a:gd name="T73" fmla="*/ 185 h 260"/>
                <a:gd name="T74" fmla="*/ 27 w 259"/>
                <a:gd name="T75" fmla="*/ 15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9" h="260">
                  <a:moveTo>
                    <a:pt x="182" y="130"/>
                  </a:moveTo>
                  <a:cubicBezTo>
                    <a:pt x="182" y="101"/>
                    <a:pt x="159" y="78"/>
                    <a:pt x="130" y="78"/>
                  </a:cubicBezTo>
                  <a:cubicBezTo>
                    <a:pt x="101" y="78"/>
                    <a:pt x="77" y="101"/>
                    <a:pt x="77" y="130"/>
                  </a:cubicBezTo>
                  <a:cubicBezTo>
                    <a:pt x="77" y="159"/>
                    <a:pt x="101" y="183"/>
                    <a:pt x="130" y="183"/>
                  </a:cubicBezTo>
                  <a:cubicBezTo>
                    <a:pt x="159" y="183"/>
                    <a:pt x="182" y="159"/>
                    <a:pt x="182" y="130"/>
                  </a:cubicBezTo>
                  <a:close/>
                  <a:moveTo>
                    <a:pt x="27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30" y="95"/>
                    <a:pt x="34" y="85"/>
                    <a:pt x="40" y="7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84" y="35"/>
                    <a:pt x="94" y="31"/>
                    <a:pt x="105" y="28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65" y="31"/>
                    <a:pt x="175" y="35"/>
                    <a:pt x="184" y="40"/>
                  </a:cubicBezTo>
                  <a:cubicBezTo>
                    <a:pt x="204" y="21"/>
                    <a:pt x="204" y="21"/>
                    <a:pt x="204" y="21"/>
                  </a:cubicBezTo>
                  <a:cubicBezTo>
                    <a:pt x="239" y="56"/>
                    <a:pt x="239" y="56"/>
                    <a:pt x="239" y="56"/>
                  </a:cubicBezTo>
                  <a:cubicBezTo>
                    <a:pt x="219" y="75"/>
                    <a:pt x="219" y="75"/>
                    <a:pt x="219" y="75"/>
                  </a:cubicBezTo>
                  <a:cubicBezTo>
                    <a:pt x="225" y="85"/>
                    <a:pt x="229" y="95"/>
                    <a:pt x="232" y="105"/>
                  </a:cubicBezTo>
                  <a:cubicBezTo>
                    <a:pt x="259" y="105"/>
                    <a:pt x="259" y="105"/>
                    <a:pt x="259" y="105"/>
                  </a:cubicBezTo>
                  <a:cubicBezTo>
                    <a:pt x="259" y="155"/>
                    <a:pt x="259" y="155"/>
                    <a:pt x="259" y="155"/>
                  </a:cubicBezTo>
                  <a:cubicBezTo>
                    <a:pt x="232" y="155"/>
                    <a:pt x="232" y="155"/>
                    <a:pt x="232" y="155"/>
                  </a:cubicBezTo>
                  <a:cubicBezTo>
                    <a:pt x="229" y="166"/>
                    <a:pt x="225" y="176"/>
                    <a:pt x="219" y="185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04" y="239"/>
                    <a:pt x="204" y="239"/>
                    <a:pt x="204" y="239"/>
                  </a:cubicBezTo>
                  <a:cubicBezTo>
                    <a:pt x="184" y="220"/>
                    <a:pt x="184" y="220"/>
                    <a:pt x="184" y="220"/>
                  </a:cubicBezTo>
                  <a:cubicBezTo>
                    <a:pt x="175" y="225"/>
                    <a:pt x="165" y="230"/>
                    <a:pt x="154" y="232"/>
                  </a:cubicBezTo>
                  <a:cubicBezTo>
                    <a:pt x="154" y="260"/>
                    <a:pt x="154" y="260"/>
                    <a:pt x="154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32"/>
                    <a:pt x="105" y="232"/>
                    <a:pt x="105" y="232"/>
                  </a:cubicBezTo>
                  <a:cubicBezTo>
                    <a:pt x="94" y="230"/>
                    <a:pt x="84" y="225"/>
                    <a:pt x="75" y="220"/>
                  </a:cubicBezTo>
                  <a:cubicBezTo>
                    <a:pt x="55" y="239"/>
                    <a:pt x="55" y="239"/>
                    <a:pt x="55" y="239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34" y="176"/>
                    <a:pt x="30" y="166"/>
                    <a:pt x="27" y="15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020D809D-F971-DB19-D495-2593433AF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4950" y="3627438"/>
              <a:ext cx="141287" cy="141288"/>
            </a:xfrm>
            <a:custGeom>
              <a:avLst/>
              <a:gdLst>
                <a:gd name="T0" fmla="*/ 90 w 128"/>
                <a:gd name="T1" fmla="*/ 64 h 128"/>
                <a:gd name="T2" fmla="*/ 64 w 128"/>
                <a:gd name="T3" fmla="*/ 39 h 128"/>
                <a:gd name="T4" fmla="*/ 38 w 128"/>
                <a:gd name="T5" fmla="*/ 64 h 128"/>
                <a:gd name="T6" fmla="*/ 64 w 128"/>
                <a:gd name="T7" fmla="*/ 90 h 128"/>
                <a:gd name="T8" fmla="*/ 90 w 128"/>
                <a:gd name="T9" fmla="*/ 64 h 128"/>
                <a:gd name="T10" fmla="*/ 76 w 128"/>
                <a:gd name="T11" fmla="*/ 128 h 128"/>
                <a:gd name="T12" fmla="*/ 51 w 128"/>
                <a:gd name="T13" fmla="*/ 128 h 128"/>
                <a:gd name="T14" fmla="*/ 51 w 128"/>
                <a:gd name="T15" fmla="*/ 115 h 128"/>
                <a:gd name="T16" fmla="*/ 37 w 128"/>
                <a:gd name="T17" fmla="*/ 109 h 128"/>
                <a:gd name="T18" fmla="*/ 27 w 128"/>
                <a:gd name="T19" fmla="*/ 118 h 128"/>
                <a:gd name="T20" fmla="*/ 10 w 128"/>
                <a:gd name="T21" fmla="*/ 101 h 128"/>
                <a:gd name="T22" fmla="*/ 19 w 128"/>
                <a:gd name="T23" fmla="*/ 91 h 128"/>
                <a:gd name="T24" fmla="*/ 13 w 128"/>
                <a:gd name="T25" fmla="*/ 77 h 128"/>
                <a:gd name="T26" fmla="*/ 0 w 128"/>
                <a:gd name="T27" fmla="*/ 77 h 128"/>
                <a:gd name="T28" fmla="*/ 0 w 128"/>
                <a:gd name="T29" fmla="*/ 52 h 128"/>
                <a:gd name="T30" fmla="*/ 13 w 128"/>
                <a:gd name="T31" fmla="*/ 52 h 128"/>
                <a:gd name="T32" fmla="*/ 19 w 128"/>
                <a:gd name="T33" fmla="*/ 37 h 128"/>
                <a:gd name="T34" fmla="*/ 10 w 128"/>
                <a:gd name="T35" fmla="*/ 28 h 128"/>
                <a:gd name="T36" fmla="*/ 27 w 128"/>
                <a:gd name="T37" fmla="*/ 11 h 128"/>
                <a:gd name="T38" fmla="*/ 37 w 128"/>
                <a:gd name="T39" fmla="*/ 20 h 128"/>
                <a:gd name="T40" fmla="*/ 51 w 128"/>
                <a:gd name="T41" fmla="*/ 14 h 128"/>
                <a:gd name="T42" fmla="*/ 51 w 128"/>
                <a:gd name="T43" fmla="*/ 0 h 128"/>
                <a:gd name="T44" fmla="*/ 76 w 128"/>
                <a:gd name="T45" fmla="*/ 0 h 128"/>
                <a:gd name="T46" fmla="*/ 76 w 128"/>
                <a:gd name="T47" fmla="*/ 14 h 128"/>
                <a:gd name="T48" fmla="*/ 91 w 128"/>
                <a:gd name="T49" fmla="*/ 20 h 128"/>
                <a:gd name="T50" fmla="*/ 100 w 128"/>
                <a:gd name="T51" fmla="*/ 11 h 128"/>
                <a:gd name="T52" fmla="*/ 118 w 128"/>
                <a:gd name="T53" fmla="*/ 28 h 128"/>
                <a:gd name="T54" fmla="*/ 108 w 128"/>
                <a:gd name="T55" fmla="*/ 37 h 128"/>
                <a:gd name="T56" fmla="*/ 114 w 128"/>
                <a:gd name="T57" fmla="*/ 52 h 128"/>
                <a:gd name="T58" fmla="*/ 128 w 128"/>
                <a:gd name="T59" fmla="*/ 52 h 128"/>
                <a:gd name="T60" fmla="*/ 128 w 128"/>
                <a:gd name="T61" fmla="*/ 77 h 128"/>
                <a:gd name="T62" fmla="*/ 114 w 128"/>
                <a:gd name="T63" fmla="*/ 77 h 128"/>
                <a:gd name="T64" fmla="*/ 108 w 128"/>
                <a:gd name="T65" fmla="*/ 91 h 128"/>
                <a:gd name="T66" fmla="*/ 118 w 128"/>
                <a:gd name="T67" fmla="*/ 101 h 128"/>
                <a:gd name="T68" fmla="*/ 100 w 128"/>
                <a:gd name="T69" fmla="*/ 118 h 128"/>
                <a:gd name="T70" fmla="*/ 91 w 128"/>
                <a:gd name="T71" fmla="*/ 109 h 128"/>
                <a:gd name="T72" fmla="*/ 76 w 128"/>
                <a:gd name="T73" fmla="*/ 115 h 128"/>
                <a:gd name="T74" fmla="*/ 76 w 128"/>
                <a:gd name="T7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90" y="64"/>
                  </a:moveTo>
                  <a:cubicBezTo>
                    <a:pt x="90" y="50"/>
                    <a:pt x="78" y="39"/>
                    <a:pt x="64" y="39"/>
                  </a:cubicBezTo>
                  <a:cubicBezTo>
                    <a:pt x="49" y="39"/>
                    <a:pt x="38" y="50"/>
                    <a:pt x="38" y="64"/>
                  </a:cubicBezTo>
                  <a:cubicBezTo>
                    <a:pt x="38" y="79"/>
                    <a:pt x="49" y="90"/>
                    <a:pt x="64" y="90"/>
                  </a:cubicBezTo>
                  <a:cubicBezTo>
                    <a:pt x="78" y="90"/>
                    <a:pt x="90" y="79"/>
                    <a:pt x="90" y="64"/>
                  </a:cubicBezTo>
                  <a:close/>
                  <a:moveTo>
                    <a:pt x="76" y="128"/>
                  </a:moveTo>
                  <a:cubicBezTo>
                    <a:pt x="51" y="128"/>
                    <a:pt x="51" y="128"/>
                    <a:pt x="51" y="128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46" y="114"/>
                    <a:pt x="41" y="111"/>
                    <a:pt x="37" y="109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6" y="87"/>
                    <a:pt x="14" y="82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47"/>
                    <a:pt x="16" y="42"/>
                    <a:pt x="19" y="3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41" y="17"/>
                    <a:pt x="46" y="15"/>
                    <a:pt x="51" y="1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81" y="15"/>
                    <a:pt x="86" y="17"/>
                    <a:pt x="91" y="20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11" y="42"/>
                    <a:pt x="113" y="47"/>
                    <a:pt x="114" y="52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3" y="82"/>
                    <a:pt x="111" y="87"/>
                    <a:pt x="108" y="9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86" y="111"/>
                    <a:pt x="81" y="114"/>
                    <a:pt x="76" y="115"/>
                  </a:cubicBezTo>
                  <a:lnTo>
                    <a:pt x="76" y="1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626A54-994C-38B3-350F-A03719C93F06}"/>
              </a:ext>
            </a:extLst>
          </p:cNvPr>
          <p:cNvGrpSpPr/>
          <p:nvPr/>
        </p:nvGrpSpPr>
        <p:grpSpPr>
          <a:xfrm>
            <a:off x="1736166" y="4737286"/>
            <a:ext cx="564836" cy="576398"/>
            <a:chOff x="-7917674" y="1129241"/>
            <a:chExt cx="1917700" cy="2152650"/>
          </a:xfrm>
          <a:solidFill>
            <a:srgbClr val="6E578F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3D846D5-951C-F44F-AF7A-F59F754E0E85}"/>
                </a:ext>
              </a:extLst>
            </p:cNvPr>
            <p:cNvSpPr/>
            <p:nvPr/>
          </p:nvSpPr>
          <p:spPr>
            <a:xfrm>
              <a:off x="-7917674" y="1129241"/>
              <a:ext cx="1917700" cy="2152650"/>
            </a:xfrm>
            <a:custGeom>
              <a:avLst/>
              <a:gdLst>
                <a:gd name="connsiteX0" fmla="*/ 46470 w 1917700"/>
                <a:gd name="connsiteY0" fmla="*/ 4763 h 2152650"/>
                <a:gd name="connsiteX1" fmla="*/ 967220 w 1917700"/>
                <a:gd name="connsiteY1" fmla="*/ 4763 h 2152650"/>
                <a:gd name="connsiteX2" fmla="*/ 1000875 w 1917700"/>
                <a:gd name="connsiteY2" fmla="*/ 36513 h 2152650"/>
                <a:gd name="connsiteX3" fmla="*/ 1314565 w 1917700"/>
                <a:gd name="connsiteY3" fmla="*/ 349567 h 2152650"/>
                <a:gd name="connsiteX4" fmla="*/ 1349490 w 1917700"/>
                <a:gd name="connsiteY4" fmla="*/ 436563 h 2152650"/>
                <a:gd name="connsiteX5" fmla="*/ 1348220 w 1917700"/>
                <a:gd name="connsiteY5" fmla="*/ 865188 h 2152650"/>
                <a:gd name="connsiteX6" fmla="*/ 1374255 w 1917700"/>
                <a:gd name="connsiteY6" fmla="*/ 910273 h 2152650"/>
                <a:gd name="connsiteX7" fmla="*/ 1548245 w 1917700"/>
                <a:gd name="connsiteY7" fmla="*/ 1027747 h 2152650"/>
                <a:gd name="connsiteX8" fmla="*/ 1699375 w 1917700"/>
                <a:gd name="connsiteY8" fmla="*/ 1417003 h 2152650"/>
                <a:gd name="connsiteX9" fmla="*/ 1608570 w 1917700"/>
                <a:gd name="connsiteY9" fmla="*/ 1697672 h 2152650"/>
                <a:gd name="connsiteX10" fmla="*/ 1611745 w 1917700"/>
                <a:gd name="connsiteY10" fmla="*/ 1746567 h 2152650"/>
                <a:gd name="connsiteX11" fmla="*/ 1714615 w 1917700"/>
                <a:gd name="connsiteY11" fmla="*/ 1850072 h 2152650"/>
                <a:gd name="connsiteX12" fmla="*/ 1902575 w 1917700"/>
                <a:gd name="connsiteY12" fmla="*/ 2043113 h 2152650"/>
                <a:gd name="connsiteX13" fmla="*/ 1891780 w 1917700"/>
                <a:gd name="connsiteY13" fmla="*/ 2133918 h 2152650"/>
                <a:gd name="connsiteX14" fmla="*/ 1875270 w 1917700"/>
                <a:gd name="connsiteY14" fmla="*/ 2151697 h 2152650"/>
                <a:gd name="connsiteX15" fmla="*/ 1824470 w 1917700"/>
                <a:gd name="connsiteY15" fmla="*/ 2151697 h 2152650"/>
                <a:gd name="connsiteX16" fmla="*/ 1782560 w 1917700"/>
                <a:gd name="connsiteY16" fmla="*/ 2110422 h 2152650"/>
                <a:gd name="connsiteX17" fmla="*/ 1516495 w 1917700"/>
                <a:gd name="connsiteY17" fmla="*/ 1843722 h 2152650"/>
                <a:gd name="connsiteX18" fmla="*/ 1467600 w 1917700"/>
                <a:gd name="connsiteY18" fmla="*/ 1839278 h 2152650"/>
                <a:gd name="connsiteX19" fmla="*/ 1206615 w 1917700"/>
                <a:gd name="connsiteY19" fmla="*/ 1931988 h 2152650"/>
                <a:gd name="connsiteX20" fmla="*/ 910070 w 1917700"/>
                <a:gd name="connsiteY20" fmla="*/ 1864042 h 2152650"/>
                <a:gd name="connsiteX21" fmla="*/ 708140 w 1917700"/>
                <a:gd name="connsiteY21" fmla="*/ 1660842 h 2152650"/>
                <a:gd name="connsiteX22" fmla="*/ 659245 w 1917700"/>
                <a:gd name="connsiteY22" fmla="*/ 1629728 h 2152650"/>
                <a:gd name="connsiteX23" fmla="*/ 91555 w 1917700"/>
                <a:gd name="connsiteY23" fmla="*/ 1630363 h 2152650"/>
                <a:gd name="connsiteX24" fmla="*/ 5830 w 1917700"/>
                <a:gd name="connsiteY24" fmla="*/ 1546542 h 2152650"/>
                <a:gd name="connsiteX25" fmla="*/ 5830 w 1917700"/>
                <a:gd name="connsiteY25" fmla="*/ 138113 h 2152650"/>
                <a:gd name="connsiteX26" fmla="*/ 46470 w 1917700"/>
                <a:gd name="connsiteY26" fmla="*/ 4763 h 2152650"/>
                <a:gd name="connsiteX27" fmla="*/ 844030 w 1917700"/>
                <a:gd name="connsiteY27" fmla="*/ 969963 h 2152650"/>
                <a:gd name="connsiteX28" fmla="*/ 804025 w 1917700"/>
                <a:gd name="connsiteY28" fmla="*/ 968058 h 2152650"/>
                <a:gd name="connsiteX29" fmla="*/ 296025 w 1917700"/>
                <a:gd name="connsiteY29" fmla="*/ 968058 h 2152650"/>
                <a:gd name="connsiteX30" fmla="*/ 249035 w 1917700"/>
                <a:gd name="connsiteY30" fmla="*/ 962978 h 2152650"/>
                <a:gd name="connsiteX31" fmla="*/ 223635 w 1917700"/>
                <a:gd name="connsiteY31" fmla="*/ 940752 h 2152650"/>
                <a:gd name="connsiteX32" fmla="*/ 233160 w 1917700"/>
                <a:gd name="connsiteY32" fmla="*/ 895033 h 2152650"/>
                <a:gd name="connsiteX33" fmla="*/ 280785 w 1917700"/>
                <a:gd name="connsiteY33" fmla="*/ 877888 h 2152650"/>
                <a:gd name="connsiteX34" fmla="*/ 693535 w 1917700"/>
                <a:gd name="connsiteY34" fmla="*/ 876617 h 2152650"/>
                <a:gd name="connsiteX35" fmla="*/ 1188200 w 1917700"/>
                <a:gd name="connsiteY35" fmla="*/ 870267 h 2152650"/>
                <a:gd name="connsiteX36" fmla="*/ 1212330 w 1917700"/>
                <a:gd name="connsiteY36" fmla="*/ 841692 h 2152650"/>
                <a:gd name="connsiteX37" fmla="*/ 1212330 w 1917700"/>
                <a:gd name="connsiteY37" fmla="*/ 514667 h 2152650"/>
                <a:gd name="connsiteX38" fmla="*/ 1180580 w 1917700"/>
                <a:gd name="connsiteY38" fmla="*/ 482917 h 2152650"/>
                <a:gd name="connsiteX39" fmla="*/ 951980 w 1917700"/>
                <a:gd name="connsiteY39" fmla="*/ 482917 h 2152650"/>
                <a:gd name="connsiteX40" fmla="*/ 873875 w 1917700"/>
                <a:gd name="connsiteY40" fmla="*/ 406083 h 2152650"/>
                <a:gd name="connsiteX41" fmla="*/ 875145 w 1917700"/>
                <a:gd name="connsiteY41" fmla="*/ 180658 h 2152650"/>
                <a:gd name="connsiteX42" fmla="*/ 835140 w 1917700"/>
                <a:gd name="connsiteY42" fmla="*/ 140017 h 2152650"/>
                <a:gd name="connsiteX43" fmla="*/ 174740 w 1917700"/>
                <a:gd name="connsiteY43" fmla="*/ 140017 h 2152650"/>
                <a:gd name="connsiteX44" fmla="*/ 138545 w 1917700"/>
                <a:gd name="connsiteY44" fmla="*/ 176213 h 2152650"/>
                <a:gd name="connsiteX45" fmla="*/ 138545 w 1917700"/>
                <a:gd name="connsiteY45" fmla="*/ 1458913 h 2152650"/>
                <a:gd name="connsiteX46" fmla="*/ 175375 w 1917700"/>
                <a:gd name="connsiteY46" fmla="*/ 1495108 h 2152650"/>
                <a:gd name="connsiteX47" fmla="*/ 594475 w 1917700"/>
                <a:gd name="connsiteY47" fmla="*/ 1494472 h 2152650"/>
                <a:gd name="connsiteX48" fmla="*/ 640830 w 1917700"/>
                <a:gd name="connsiteY48" fmla="*/ 1447483 h 2152650"/>
                <a:gd name="connsiteX49" fmla="*/ 671310 w 1917700"/>
                <a:gd name="connsiteY49" fmla="*/ 1215072 h 2152650"/>
                <a:gd name="connsiteX50" fmla="*/ 657975 w 1917700"/>
                <a:gd name="connsiteY50" fmla="*/ 1195388 h 2152650"/>
                <a:gd name="connsiteX51" fmla="*/ 616700 w 1917700"/>
                <a:gd name="connsiteY51" fmla="*/ 1194117 h 2152650"/>
                <a:gd name="connsiteX52" fmla="*/ 276975 w 1917700"/>
                <a:gd name="connsiteY52" fmla="*/ 1194117 h 2152650"/>
                <a:gd name="connsiteX53" fmla="*/ 221095 w 1917700"/>
                <a:gd name="connsiteY53" fmla="*/ 1136333 h 2152650"/>
                <a:gd name="connsiteX54" fmla="*/ 283325 w 1917700"/>
                <a:gd name="connsiteY54" fmla="*/ 1103313 h 2152650"/>
                <a:gd name="connsiteX55" fmla="*/ 667500 w 1917700"/>
                <a:gd name="connsiteY55" fmla="*/ 1103947 h 2152650"/>
                <a:gd name="connsiteX56" fmla="*/ 760210 w 1917700"/>
                <a:gd name="connsiteY56" fmla="*/ 1059497 h 2152650"/>
                <a:gd name="connsiteX57" fmla="*/ 823710 w 1917700"/>
                <a:gd name="connsiteY57" fmla="*/ 993458 h 2152650"/>
                <a:gd name="connsiteX58" fmla="*/ 844030 w 1917700"/>
                <a:gd name="connsiteY58" fmla="*/ 969963 h 2152650"/>
                <a:gd name="connsiteX59" fmla="*/ 825615 w 1917700"/>
                <a:gd name="connsiteY59" fmla="*/ 1207453 h 2152650"/>
                <a:gd name="connsiteX60" fmla="*/ 866890 w 1917700"/>
                <a:gd name="connsiteY60" fmla="*/ 1209992 h 2152650"/>
                <a:gd name="connsiteX61" fmla="*/ 1076440 w 1917700"/>
                <a:gd name="connsiteY61" fmla="*/ 1209992 h 2152650"/>
                <a:gd name="connsiteX62" fmla="*/ 1129145 w 1917700"/>
                <a:gd name="connsiteY62" fmla="*/ 1253808 h 2152650"/>
                <a:gd name="connsiteX63" fmla="*/ 1075170 w 1917700"/>
                <a:gd name="connsiteY63" fmla="*/ 1296353 h 2152650"/>
                <a:gd name="connsiteX64" fmla="*/ 817995 w 1917700"/>
                <a:gd name="connsiteY64" fmla="*/ 1296353 h 2152650"/>
                <a:gd name="connsiteX65" fmla="*/ 778625 w 1917700"/>
                <a:gd name="connsiteY65" fmla="*/ 1323022 h 2152650"/>
                <a:gd name="connsiteX66" fmla="*/ 822440 w 1917700"/>
                <a:gd name="connsiteY66" fmla="*/ 1589088 h 2152650"/>
                <a:gd name="connsiteX67" fmla="*/ 861810 w 1917700"/>
                <a:gd name="connsiteY67" fmla="*/ 1613217 h 2152650"/>
                <a:gd name="connsiteX68" fmla="*/ 1302500 w 1917700"/>
                <a:gd name="connsiteY68" fmla="*/ 1613217 h 2152650"/>
                <a:gd name="connsiteX69" fmla="*/ 1329805 w 1917700"/>
                <a:gd name="connsiteY69" fmla="*/ 1587183 h 2152650"/>
                <a:gd name="connsiteX70" fmla="*/ 1329170 w 1917700"/>
                <a:gd name="connsiteY70" fmla="*/ 1060767 h 2152650"/>
                <a:gd name="connsiteX71" fmla="*/ 1315200 w 1917700"/>
                <a:gd name="connsiteY71" fmla="*/ 1032192 h 2152650"/>
                <a:gd name="connsiteX72" fmla="*/ 1255510 w 1917700"/>
                <a:gd name="connsiteY72" fmla="*/ 1012508 h 2152650"/>
                <a:gd name="connsiteX73" fmla="*/ 961505 w 1917700"/>
                <a:gd name="connsiteY73" fmla="*/ 1063308 h 2152650"/>
                <a:gd name="connsiteX74" fmla="*/ 825615 w 1917700"/>
                <a:gd name="connsiteY74" fmla="*/ 1207453 h 2152650"/>
                <a:gd name="connsiteX75" fmla="*/ 927850 w 1917700"/>
                <a:gd name="connsiteY75" fmla="*/ 1699578 h 2152650"/>
                <a:gd name="connsiteX76" fmla="*/ 1282180 w 1917700"/>
                <a:gd name="connsiteY76" fmla="*/ 1780222 h 2152650"/>
                <a:gd name="connsiteX77" fmla="*/ 1564120 w 1917700"/>
                <a:gd name="connsiteY77" fmla="*/ 1414463 h 2152650"/>
                <a:gd name="connsiteX78" fmla="*/ 1418070 w 1917700"/>
                <a:gd name="connsiteY78" fmla="*/ 1107122 h 2152650"/>
                <a:gd name="connsiteX79" fmla="*/ 1416165 w 1917700"/>
                <a:gd name="connsiteY79" fmla="*/ 1141413 h 2152650"/>
                <a:gd name="connsiteX80" fmla="*/ 1416165 w 1917700"/>
                <a:gd name="connsiteY80" fmla="*/ 1642428 h 2152650"/>
                <a:gd name="connsiteX81" fmla="*/ 1357745 w 1917700"/>
                <a:gd name="connsiteY81" fmla="*/ 1700213 h 2152650"/>
                <a:gd name="connsiteX82" fmla="*/ 1033895 w 1917700"/>
                <a:gd name="connsiteY82" fmla="*/ 1700213 h 2152650"/>
                <a:gd name="connsiteX83" fmla="*/ 927850 w 1917700"/>
                <a:gd name="connsiteY83" fmla="*/ 1699578 h 2152650"/>
                <a:gd name="connsiteX84" fmla="*/ 1012940 w 1917700"/>
                <a:gd name="connsiteY84" fmla="*/ 257492 h 2152650"/>
                <a:gd name="connsiteX85" fmla="*/ 1013575 w 1917700"/>
                <a:gd name="connsiteY85" fmla="*/ 335598 h 2152650"/>
                <a:gd name="connsiteX86" fmla="*/ 1024370 w 1917700"/>
                <a:gd name="connsiteY86" fmla="*/ 345758 h 2152650"/>
                <a:gd name="connsiteX87" fmla="*/ 1106920 w 1917700"/>
                <a:gd name="connsiteY87" fmla="*/ 346392 h 2152650"/>
                <a:gd name="connsiteX88" fmla="*/ 1012940 w 1917700"/>
                <a:gd name="connsiteY88" fmla="*/ 257492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917700" h="2152650">
                  <a:moveTo>
                    <a:pt x="46470" y="4763"/>
                  </a:moveTo>
                  <a:cubicBezTo>
                    <a:pt x="353175" y="4763"/>
                    <a:pt x="660515" y="4763"/>
                    <a:pt x="967220" y="4763"/>
                  </a:cubicBezTo>
                  <a:cubicBezTo>
                    <a:pt x="978650" y="15558"/>
                    <a:pt x="990080" y="25717"/>
                    <a:pt x="1000875" y="36513"/>
                  </a:cubicBezTo>
                  <a:cubicBezTo>
                    <a:pt x="1105650" y="140652"/>
                    <a:pt x="1209155" y="246063"/>
                    <a:pt x="1314565" y="349567"/>
                  </a:cubicBezTo>
                  <a:cubicBezTo>
                    <a:pt x="1339965" y="374967"/>
                    <a:pt x="1349490" y="401638"/>
                    <a:pt x="1349490" y="436563"/>
                  </a:cubicBezTo>
                  <a:cubicBezTo>
                    <a:pt x="1348220" y="579438"/>
                    <a:pt x="1348855" y="722313"/>
                    <a:pt x="1348220" y="865188"/>
                  </a:cubicBezTo>
                  <a:cubicBezTo>
                    <a:pt x="1348220" y="886142"/>
                    <a:pt x="1352030" y="902017"/>
                    <a:pt x="1374255" y="910273"/>
                  </a:cubicBezTo>
                  <a:cubicBezTo>
                    <a:pt x="1441565" y="935673"/>
                    <a:pt x="1498715" y="976313"/>
                    <a:pt x="1548245" y="1027747"/>
                  </a:cubicBezTo>
                  <a:cubicBezTo>
                    <a:pt x="1652385" y="1136333"/>
                    <a:pt x="1703185" y="1265238"/>
                    <a:pt x="1699375" y="1417003"/>
                  </a:cubicBezTo>
                  <a:cubicBezTo>
                    <a:pt x="1696835" y="1520508"/>
                    <a:pt x="1665720" y="1613217"/>
                    <a:pt x="1608570" y="1697672"/>
                  </a:cubicBezTo>
                  <a:cubicBezTo>
                    <a:pt x="1594600" y="1717992"/>
                    <a:pt x="1595235" y="1730692"/>
                    <a:pt x="1611745" y="1746567"/>
                  </a:cubicBezTo>
                  <a:cubicBezTo>
                    <a:pt x="1646670" y="1780858"/>
                    <a:pt x="1680960" y="1815147"/>
                    <a:pt x="1714615" y="1850072"/>
                  </a:cubicBezTo>
                  <a:cubicBezTo>
                    <a:pt x="1777480" y="1914208"/>
                    <a:pt x="1841615" y="1977708"/>
                    <a:pt x="1902575" y="2043113"/>
                  </a:cubicBezTo>
                  <a:cubicBezTo>
                    <a:pt x="1929245" y="2071688"/>
                    <a:pt x="1922260" y="2109153"/>
                    <a:pt x="1891780" y="2133918"/>
                  </a:cubicBezTo>
                  <a:cubicBezTo>
                    <a:pt x="1885430" y="2138997"/>
                    <a:pt x="1880350" y="2145983"/>
                    <a:pt x="1875270" y="2151697"/>
                  </a:cubicBezTo>
                  <a:cubicBezTo>
                    <a:pt x="1858125" y="2151697"/>
                    <a:pt x="1841615" y="2151697"/>
                    <a:pt x="1824470" y="2151697"/>
                  </a:cubicBezTo>
                  <a:cubicBezTo>
                    <a:pt x="1810500" y="2137728"/>
                    <a:pt x="1796530" y="2124393"/>
                    <a:pt x="1782560" y="2110422"/>
                  </a:cubicBezTo>
                  <a:cubicBezTo>
                    <a:pt x="1693660" y="2021522"/>
                    <a:pt x="1604760" y="1933258"/>
                    <a:pt x="1516495" y="1843722"/>
                  </a:cubicBezTo>
                  <a:cubicBezTo>
                    <a:pt x="1499985" y="1827213"/>
                    <a:pt x="1487285" y="1824672"/>
                    <a:pt x="1467600" y="1839278"/>
                  </a:cubicBezTo>
                  <a:cubicBezTo>
                    <a:pt x="1390130" y="1896428"/>
                    <a:pt x="1300595" y="1923733"/>
                    <a:pt x="1206615" y="1931988"/>
                  </a:cubicBezTo>
                  <a:cubicBezTo>
                    <a:pt x="1101205" y="1940878"/>
                    <a:pt x="1001510" y="1915478"/>
                    <a:pt x="910070" y="1864042"/>
                  </a:cubicBezTo>
                  <a:cubicBezTo>
                    <a:pt x="824345" y="1815783"/>
                    <a:pt x="754495" y="1749742"/>
                    <a:pt x="708140" y="1660842"/>
                  </a:cubicBezTo>
                  <a:cubicBezTo>
                    <a:pt x="697345" y="1640522"/>
                    <a:pt x="684645" y="1629728"/>
                    <a:pt x="659245" y="1629728"/>
                  </a:cubicBezTo>
                  <a:cubicBezTo>
                    <a:pt x="470015" y="1630997"/>
                    <a:pt x="280785" y="1630363"/>
                    <a:pt x="91555" y="1630363"/>
                  </a:cubicBezTo>
                  <a:cubicBezTo>
                    <a:pt x="32500" y="1630363"/>
                    <a:pt x="5830" y="1603692"/>
                    <a:pt x="5830" y="1546542"/>
                  </a:cubicBezTo>
                  <a:cubicBezTo>
                    <a:pt x="5830" y="1077278"/>
                    <a:pt x="5830" y="607377"/>
                    <a:pt x="5830" y="138113"/>
                  </a:cubicBezTo>
                  <a:cubicBezTo>
                    <a:pt x="4560" y="88583"/>
                    <a:pt x="-2425" y="37783"/>
                    <a:pt x="46470" y="4763"/>
                  </a:cubicBezTo>
                  <a:close/>
                  <a:moveTo>
                    <a:pt x="844030" y="969963"/>
                  </a:moveTo>
                  <a:cubicBezTo>
                    <a:pt x="824345" y="968692"/>
                    <a:pt x="814185" y="968058"/>
                    <a:pt x="804025" y="968058"/>
                  </a:cubicBezTo>
                  <a:cubicBezTo>
                    <a:pt x="634480" y="968058"/>
                    <a:pt x="465570" y="968058"/>
                    <a:pt x="296025" y="968058"/>
                  </a:cubicBezTo>
                  <a:cubicBezTo>
                    <a:pt x="280150" y="968058"/>
                    <a:pt x="263640" y="968058"/>
                    <a:pt x="249035" y="962978"/>
                  </a:cubicBezTo>
                  <a:cubicBezTo>
                    <a:pt x="238875" y="959803"/>
                    <a:pt x="224270" y="949008"/>
                    <a:pt x="223635" y="940752"/>
                  </a:cubicBezTo>
                  <a:cubicBezTo>
                    <a:pt x="221730" y="925513"/>
                    <a:pt x="223635" y="904558"/>
                    <a:pt x="233160" y="895033"/>
                  </a:cubicBezTo>
                  <a:cubicBezTo>
                    <a:pt x="243955" y="884238"/>
                    <a:pt x="264910" y="878523"/>
                    <a:pt x="280785" y="877888"/>
                  </a:cubicBezTo>
                  <a:cubicBezTo>
                    <a:pt x="418580" y="876617"/>
                    <a:pt x="555740" y="877888"/>
                    <a:pt x="693535" y="876617"/>
                  </a:cubicBezTo>
                  <a:cubicBezTo>
                    <a:pt x="858635" y="875348"/>
                    <a:pt x="1023735" y="871538"/>
                    <a:pt x="1188200" y="870267"/>
                  </a:cubicBezTo>
                  <a:cubicBezTo>
                    <a:pt x="1209790" y="870267"/>
                    <a:pt x="1212330" y="857567"/>
                    <a:pt x="1212330" y="841692"/>
                  </a:cubicBezTo>
                  <a:cubicBezTo>
                    <a:pt x="1212330" y="732473"/>
                    <a:pt x="1211695" y="623888"/>
                    <a:pt x="1212330" y="514667"/>
                  </a:cubicBezTo>
                  <a:cubicBezTo>
                    <a:pt x="1212330" y="491808"/>
                    <a:pt x="1204710" y="482917"/>
                    <a:pt x="1180580" y="482917"/>
                  </a:cubicBezTo>
                  <a:cubicBezTo>
                    <a:pt x="1104380" y="484188"/>
                    <a:pt x="1028180" y="483552"/>
                    <a:pt x="951980" y="482917"/>
                  </a:cubicBezTo>
                  <a:cubicBezTo>
                    <a:pt x="907530" y="482283"/>
                    <a:pt x="871970" y="465138"/>
                    <a:pt x="873875" y="406083"/>
                  </a:cubicBezTo>
                  <a:cubicBezTo>
                    <a:pt x="875780" y="331152"/>
                    <a:pt x="873875" y="255588"/>
                    <a:pt x="875145" y="180658"/>
                  </a:cubicBezTo>
                  <a:cubicBezTo>
                    <a:pt x="875780" y="150813"/>
                    <a:pt x="866255" y="140017"/>
                    <a:pt x="835140" y="140017"/>
                  </a:cubicBezTo>
                  <a:cubicBezTo>
                    <a:pt x="614795" y="141288"/>
                    <a:pt x="395085" y="141288"/>
                    <a:pt x="174740" y="140017"/>
                  </a:cubicBezTo>
                  <a:cubicBezTo>
                    <a:pt x="146165" y="140017"/>
                    <a:pt x="138545" y="148908"/>
                    <a:pt x="138545" y="176213"/>
                  </a:cubicBezTo>
                  <a:cubicBezTo>
                    <a:pt x="139180" y="603567"/>
                    <a:pt x="139180" y="1031558"/>
                    <a:pt x="138545" y="1458913"/>
                  </a:cubicBezTo>
                  <a:cubicBezTo>
                    <a:pt x="138545" y="1486853"/>
                    <a:pt x="147435" y="1495742"/>
                    <a:pt x="175375" y="1495108"/>
                  </a:cubicBezTo>
                  <a:cubicBezTo>
                    <a:pt x="315075" y="1493838"/>
                    <a:pt x="454775" y="1494472"/>
                    <a:pt x="594475" y="1494472"/>
                  </a:cubicBezTo>
                  <a:cubicBezTo>
                    <a:pt x="642100" y="1494472"/>
                    <a:pt x="642100" y="1494472"/>
                    <a:pt x="640830" y="1447483"/>
                  </a:cubicBezTo>
                  <a:cubicBezTo>
                    <a:pt x="638290" y="1368108"/>
                    <a:pt x="636385" y="1289367"/>
                    <a:pt x="671310" y="1215072"/>
                  </a:cubicBezTo>
                  <a:cubicBezTo>
                    <a:pt x="673215" y="1211263"/>
                    <a:pt x="663690" y="1196658"/>
                    <a:pt x="657975" y="1195388"/>
                  </a:cubicBezTo>
                  <a:cubicBezTo>
                    <a:pt x="645275" y="1192213"/>
                    <a:pt x="630670" y="1194117"/>
                    <a:pt x="616700" y="1194117"/>
                  </a:cubicBezTo>
                  <a:cubicBezTo>
                    <a:pt x="503670" y="1194117"/>
                    <a:pt x="390005" y="1194753"/>
                    <a:pt x="276975" y="1194117"/>
                  </a:cubicBezTo>
                  <a:cubicBezTo>
                    <a:pt x="234430" y="1194117"/>
                    <a:pt x="215380" y="1173797"/>
                    <a:pt x="221095" y="1136333"/>
                  </a:cubicBezTo>
                  <a:cubicBezTo>
                    <a:pt x="227445" y="1098867"/>
                    <a:pt x="258560" y="1103313"/>
                    <a:pt x="283325" y="1103313"/>
                  </a:cubicBezTo>
                  <a:cubicBezTo>
                    <a:pt x="411595" y="1102042"/>
                    <a:pt x="539230" y="1100772"/>
                    <a:pt x="667500" y="1103947"/>
                  </a:cubicBezTo>
                  <a:cubicBezTo>
                    <a:pt x="708775" y="1104583"/>
                    <a:pt x="736715" y="1095058"/>
                    <a:pt x="760210" y="1059497"/>
                  </a:cubicBezTo>
                  <a:cubicBezTo>
                    <a:pt x="776720" y="1034733"/>
                    <a:pt x="802120" y="1015683"/>
                    <a:pt x="823710" y="993458"/>
                  </a:cubicBezTo>
                  <a:cubicBezTo>
                    <a:pt x="829425" y="989013"/>
                    <a:pt x="833235" y="983297"/>
                    <a:pt x="844030" y="969963"/>
                  </a:cubicBezTo>
                  <a:close/>
                  <a:moveTo>
                    <a:pt x="825615" y="1207453"/>
                  </a:moveTo>
                  <a:cubicBezTo>
                    <a:pt x="844665" y="1208722"/>
                    <a:pt x="856095" y="1209992"/>
                    <a:pt x="866890" y="1209992"/>
                  </a:cubicBezTo>
                  <a:cubicBezTo>
                    <a:pt x="936740" y="1209992"/>
                    <a:pt x="1006590" y="1209992"/>
                    <a:pt x="1076440" y="1209992"/>
                  </a:cubicBezTo>
                  <a:cubicBezTo>
                    <a:pt x="1114540" y="1209992"/>
                    <a:pt x="1129780" y="1223328"/>
                    <a:pt x="1129145" y="1253808"/>
                  </a:cubicBezTo>
                  <a:cubicBezTo>
                    <a:pt x="1128510" y="1283017"/>
                    <a:pt x="1112000" y="1296353"/>
                    <a:pt x="1075170" y="1296353"/>
                  </a:cubicBezTo>
                  <a:cubicBezTo>
                    <a:pt x="989445" y="1296353"/>
                    <a:pt x="903720" y="1296353"/>
                    <a:pt x="817995" y="1296353"/>
                  </a:cubicBezTo>
                  <a:cubicBezTo>
                    <a:pt x="797675" y="1296353"/>
                    <a:pt x="780530" y="1300797"/>
                    <a:pt x="778625" y="1323022"/>
                  </a:cubicBezTo>
                  <a:cubicBezTo>
                    <a:pt x="771640" y="1415097"/>
                    <a:pt x="771005" y="1505903"/>
                    <a:pt x="822440" y="1589088"/>
                  </a:cubicBezTo>
                  <a:cubicBezTo>
                    <a:pt x="832600" y="1606233"/>
                    <a:pt x="842760" y="1613217"/>
                    <a:pt x="861810" y="1613217"/>
                  </a:cubicBezTo>
                  <a:cubicBezTo>
                    <a:pt x="1008495" y="1612583"/>
                    <a:pt x="1155815" y="1612583"/>
                    <a:pt x="1302500" y="1613217"/>
                  </a:cubicBezTo>
                  <a:cubicBezTo>
                    <a:pt x="1321550" y="1613217"/>
                    <a:pt x="1329805" y="1606233"/>
                    <a:pt x="1329805" y="1587183"/>
                  </a:cubicBezTo>
                  <a:cubicBezTo>
                    <a:pt x="1329805" y="1411922"/>
                    <a:pt x="1329805" y="1236028"/>
                    <a:pt x="1329170" y="1060767"/>
                  </a:cubicBezTo>
                  <a:cubicBezTo>
                    <a:pt x="1329170" y="1050608"/>
                    <a:pt x="1322820" y="1036003"/>
                    <a:pt x="1315200" y="1032192"/>
                  </a:cubicBezTo>
                  <a:cubicBezTo>
                    <a:pt x="1296785" y="1022667"/>
                    <a:pt x="1275830" y="1015683"/>
                    <a:pt x="1255510" y="1012508"/>
                  </a:cubicBezTo>
                  <a:cubicBezTo>
                    <a:pt x="1152005" y="996633"/>
                    <a:pt x="1051675" y="1004253"/>
                    <a:pt x="961505" y="1063308"/>
                  </a:cubicBezTo>
                  <a:cubicBezTo>
                    <a:pt x="906895" y="1098233"/>
                    <a:pt x="860540" y="1142047"/>
                    <a:pt x="825615" y="1207453"/>
                  </a:cubicBezTo>
                  <a:close/>
                  <a:moveTo>
                    <a:pt x="927850" y="1699578"/>
                  </a:moveTo>
                  <a:cubicBezTo>
                    <a:pt x="969125" y="1763713"/>
                    <a:pt x="1132320" y="1827213"/>
                    <a:pt x="1282180" y="1780222"/>
                  </a:cubicBezTo>
                  <a:cubicBezTo>
                    <a:pt x="1439025" y="1730692"/>
                    <a:pt x="1559675" y="1587183"/>
                    <a:pt x="1564120" y="1414463"/>
                  </a:cubicBezTo>
                  <a:cubicBezTo>
                    <a:pt x="1567295" y="1284288"/>
                    <a:pt x="1493000" y="1128078"/>
                    <a:pt x="1418070" y="1107122"/>
                  </a:cubicBezTo>
                  <a:cubicBezTo>
                    <a:pt x="1417435" y="1119188"/>
                    <a:pt x="1416165" y="1129983"/>
                    <a:pt x="1416165" y="1141413"/>
                  </a:cubicBezTo>
                  <a:cubicBezTo>
                    <a:pt x="1416165" y="1308417"/>
                    <a:pt x="1416165" y="1475422"/>
                    <a:pt x="1416165" y="1642428"/>
                  </a:cubicBezTo>
                  <a:cubicBezTo>
                    <a:pt x="1416165" y="1688783"/>
                    <a:pt x="1404735" y="1700213"/>
                    <a:pt x="1357745" y="1700213"/>
                  </a:cubicBezTo>
                  <a:cubicBezTo>
                    <a:pt x="1249795" y="1700213"/>
                    <a:pt x="1141845" y="1700213"/>
                    <a:pt x="1033895" y="1700213"/>
                  </a:cubicBezTo>
                  <a:cubicBezTo>
                    <a:pt x="1000240" y="1699578"/>
                    <a:pt x="966585" y="1699578"/>
                    <a:pt x="927850" y="1699578"/>
                  </a:cubicBezTo>
                  <a:close/>
                  <a:moveTo>
                    <a:pt x="1012940" y="257492"/>
                  </a:moveTo>
                  <a:cubicBezTo>
                    <a:pt x="1012940" y="280988"/>
                    <a:pt x="1012305" y="308292"/>
                    <a:pt x="1013575" y="335598"/>
                  </a:cubicBezTo>
                  <a:cubicBezTo>
                    <a:pt x="1013575" y="339408"/>
                    <a:pt x="1020560" y="345758"/>
                    <a:pt x="1024370" y="345758"/>
                  </a:cubicBezTo>
                  <a:cubicBezTo>
                    <a:pt x="1050405" y="346392"/>
                    <a:pt x="1077075" y="346392"/>
                    <a:pt x="1106920" y="346392"/>
                  </a:cubicBezTo>
                  <a:cubicBezTo>
                    <a:pt x="1072630" y="314642"/>
                    <a:pt x="1043420" y="286702"/>
                    <a:pt x="1012940" y="2574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F197D92-20B2-E858-3988-91BEEE9E11BF}"/>
                </a:ext>
              </a:extLst>
            </p:cNvPr>
            <p:cNvSpPr/>
            <p:nvPr/>
          </p:nvSpPr>
          <p:spPr>
            <a:xfrm>
              <a:off x="-7702003" y="1782655"/>
              <a:ext cx="914400" cy="95250"/>
            </a:xfrm>
            <a:custGeom>
              <a:avLst/>
              <a:gdLst>
                <a:gd name="connsiteX0" fmla="*/ 462624 w 914400"/>
                <a:gd name="connsiteY0" fmla="*/ 90488 h 95250"/>
                <a:gd name="connsiteX1" fmla="*/ 75909 w 914400"/>
                <a:gd name="connsiteY1" fmla="*/ 90488 h 95250"/>
                <a:gd name="connsiteX2" fmla="*/ 40984 w 914400"/>
                <a:gd name="connsiteY2" fmla="*/ 89852 h 95250"/>
                <a:gd name="connsiteX3" fmla="*/ 4789 w 914400"/>
                <a:gd name="connsiteY3" fmla="*/ 46673 h 95250"/>
                <a:gd name="connsiteX4" fmla="*/ 42889 w 914400"/>
                <a:gd name="connsiteY4" fmla="*/ 5398 h 95250"/>
                <a:gd name="connsiteX5" fmla="*/ 195289 w 914400"/>
                <a:gd name="connsiteY5" fmla="*/ 4763 h 95250"/>
                <a:gd name="connsiteX6" fmla="*/ 854419 w 914400"/>
                <a:gd name="connsiteY6" fmla="*/ 5398 h 95250"/>
                <a:gd name="connsiteX7" fmla="*/ 903949 w 914400"/>
                <a:gd name="connsiteY7" fmla="*/ 17463 h 95250"/>
                <a:gd name="connsiteX8" fmla="*/ 913474 w 914400"/>
                <a:gd name="connsiteY8" fmla="*/ 65723 h 95250"/>
                <a:gd name="connsiteX9" fmla="*/ 868389 w 914400"/>
                <a:gd name="connsiteY9" fmla="*/ 91123 h 95250"/>
                <a:gd name="connsiteX10" fmla="*/ 462624 w 914400"/>
                <a:gd name="connsiteY10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95250">
                  <a:moveTo>
                    <a:pt x="462624" y="90488"/>
                  </a:moveTo>
                  <a:cubicBezTo>
                    <a:pt x="333719" y="90488"/>
                    <a:pt x="204814" y="90488"/>
                    <a:pt x="75909" y="90488"/>
                  </a:cubicBezTo>
                  <a:cubicBezTo>
                    <a:pt x="64479" y="90488"/>
                    <a:pt x="52414" y="90488"/>
                    <a:pt x="40984" y="89852"/>
                  </a:cubicBezTo>
                  <a:cubicBezTo>
                    <a:pt x="14949" y="87313"/>
                    <a:pt x="4154" y="70802"/>
                    <a:pt x="4789" y="46673"/>
                  </a:cubicBezTo>
                  <a:cubicBezTo>
                    <a:pt x="5424" y="22543"/>
                    <a:pt x="16854" y="6033"/>
                    <a:pt x="42889" y="5398"/>
                  </a:cubicBezTo>
                  <a:cubicBezTo>
                    <a:pt x="93689" y="4763"/>
                    <a:pt x="144489" y="4763"/>
                    <a:pt x="195289" y="4763"/>
                  </a:cubicBezTo>
                  <a:cubicBezTo>
                    <a:pt x="414999" y="4763"/>
                    <a:pt x="634709" y="4763"/>
                    <a:pt x="854419" y="5398"/>
                  </a:cubicBezTo>
                  <a:cubicBezTo>
                    <a:pt x="871564" y="5398"/>
                    <a:pt x="893789" y="7302"/>
                    <a:pt x="903949" y="17463"/>
                  </a:cubicBezTo>
                  <a:cubicBezTo>
                    <a:pt x="913474" y="26988"/>
                    <a:pt x="916014" y="49848"/>
                    <a:pt x="913474" y="65723"/>
                  </a:cubicBezTo>
                  <a:cubicBezTo>
                    <a:pt x="909664" y="88583"/>
                    <a:pt x="888709" y="91123"/>
                    <a:pt x="868389" y="91123"/>
                  </a:cubicBezTo>
                  <a:cubicBezTo>
                    <a:pt x="733134" y="90488"/>
                    <a:pt x="597879" y="90488"/>
                    <a:pt x="462624" y="90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9C08E332-BE71-C5BA-DFD4-54EDD5F6AE7B}"/>
              </a:ext>
            </a:extLst>
          </p:cNvPr>
          <p:cNvSpPr/>
          <p:nvPr/>
        </p:nvSpPr>
        <p:spPr>
          <a:xfrm>
            <a:off x="10035322" y="4638092"/>
            <a:ext cx="624575" cy="567795"/>
          </a:xfrm>
          <a:prstGeom prst="ellipse">
            <a:avLst/>
          </a:prstGeom>
          <a:solidFill>
            <a:srgbClr val="7030A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8CA0DEB-1121-CD52-5C89-1A0B286E7B6C}"/>
              </a:ext>
            </a:extLst>
          </p:cNvPr>
          <p:cNvGrpSpPr/>
          <p:nvPr/>
        </p:nvGrpSpPr>
        <p:grpSpPr>
          <a:xfrm>
            <a:off x="10208900" y="4806290"/>
            <a:ext cx="327686" cy="288310"/>
            <a:chOff x="5072063" y="3860801"/>
            <a:chExt cx="641350" cy="620713"/>
          </a:xfrm>
          <a:solidFill>
            <a:schemeClr val="bg1"/>
          </a:solidFill>
        </p:grpSpPr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2DD08857-70C9-79CA-0427-EEADBFAF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476" y="3906838"/>
              <a:ext cx="220663" cy="58738"/>
            </a:xfrm>
            <a:custGeom>
              <a:avLst/>
              <a:gdLst>
                <a:gd name="T0" fmla="*/ 57 w 61"/>
                <a:gd name="T1" fmla="*/ 11 h 16"/>
                <a:gd name="T2" fmla="*/ 53 w 61"/>
                <a:gd name="T3" fmla="*/ 8 h 16"/>
                <a:gd name="T4" fmla="*/ 51 w 61"/>
                <a:gd name="T5" fmla="*/ 6 h 16"/>
                <a:gd name="T6" fmla="*/ 49 w 61"/>
                <a:gd name="T7" fmla="*/ 5 h 16"/>
                <a:gd name="T8" fmla="*/ 43 w 61"/>
                <a:gd name="T9" fmla="*/ 2 h 16"/>
                <a:gd name="T10" fmla="*/ 37 w 61"/>
                <a:gd name="T11" fmla="*/ 0 h 16"/>
                <a:gd name="T12" fmla="*/ 30 w 61"/>
                <a:gd name="T13" fmla="*/ 0 h 16"/>
                <a:gd name="T14" fmla="*/ 24 w 61"/>
                <a:gd name="T15" fmla="*/ 0 h 16"/>
                <a:gd name="T16" fmla="*/ 17 w 61"/>
                <a:gd name="T17" fmla="*/ 2 h 16"/>
                <a:gd name="T18" fmla="*/ 12 w 61"/>
                <a:gd name="T19" fmla="*/ 5 h 16"/>
                <a:gd name="T20" fmla="*/ 9 w 61"/>
                <a:gd name="T21" fmla="*/ 6 h 16"/>
                <a:gd name="T22" fmla="*/ 7 w 61"/>
                <a:gd name="T23" fmla="*/ 8 h 16"/>
                <a:gd name="T24" fmla="*/ 4 w 61"/>
                <a:gd name="T25" fmla="*/ 11 h 16"/>
                <a:gd name="T26" fmla="*/ 2 w 61"/>
                <a:gd name="T27" fmla="*/ 13 h 16"/>
                <a:gd name="T28" fmla="*/ 0 w 61"/>
                <a:gd name="T29" fmla="*/ 16 h 16"/>
                <a:gd name="T30" fmla="*/ 2 w 61"/>
                <a:gd name="T31" fmla="*/ 14 h 16"/>
                <a:gd name="T32" fmla="*/ 5 w 61"/>
                <a:gd name="T33" fmla="*/ 13 h 16"/>
                <a:gd name="T34" fmla="*/ 9 w 61"/>
                <a:gd name="T35" fmla="*/ 11 h 16"/>
                <a:gd name="T36" fmla="*/ 11 w 61"/>
                <a:gd name="T37" fmla="*/ 10 h 16"/>
                <a:gd name="T38" fmla="*/ 14 w 61"/>
                <a:gd name="T39" fmla="*/ 9 h 16"/>
                <a:gd name="T40" fmla="*/ 19 w 61"/>
                <a:gd name="T41" fmla="*/ 7 h 16"/>
                <a:gd name="T42" fmla="*/ 24 w 61"/>
                <a:gd name="T43" fmla="*/ 7 h 16"/>
                <a:gd name="T44" fmla="*/ 30 w 61"/>
                <a:gd name="T45" fmla="*/ 6 h 16"/>
                <a:gd name="T46" fmla="*/ 36 w 61"/>
                <a:gd name="T47" fmla="*/ 7 h 16"/>
                <a:gd name="T48" fmla="*/ 42 w 61"/>
                <a:gd name="T49" fmla="*/ 7 h 16"/>
                <a:gd name="T50" fmla="*/ 47 w 61"/>
                <a:gd name="T51" fmla="*/ 9 h 16"/>
                <a:gd name="T52" fmla="*/ 51 w 61"/>
                <a:gd name="T53" fmla="*/ 11 h 16"/>
                <a:gd name="T54" fmla="*/ 55 w 61"/>
                <a:gd name="T55" fmla="*/ 13 h 16"/>
                <a:gd name="T56" fmla="*/ 58 w 61"/>
                <a:gd name="T57" fmla="*/ 14 h 16"/>
                <a:gd name="T58" fmla="*/ 61 w 61"/>
                <a:gd name="T59" fmla="*/ 16 h 16"/>
                <a:gd name="T60" fmla="*/ 59 w 61"/>
                <a:gd name="T61" fmla="*/ 13 h 16"/>
                <a:gd name="T62" fmla="*/ 57 w 61"/>
                <a:gd name="T63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" h="16">
                  <a:moveTo>
                    <a:pt x="57" y="11"/>
                  </a:moveTo>
                  <a:cubicBezTo>
                    <a:pt x="56" y="10"/>
                    <a:pt x="55" y="9"/>
                    <a:pt x="53" y="8"/>
                  </a:cubicBezTo>
                  <a:cubicBezTo>
                    <a:pt x="53" y="7"/>
                    <a:pt x="52" y="7"/>
                    <a:pt x="51" y="6"/>
                  </a:cubicBezTo>
                  <a:cubicBezTo>
                    <a:pt x="50" y="6"/>
                    <a:pt x="50" y="5"/>
                    <a:pt x="49" y="5"/>
                  </a:cubicBezTo>
                  <a:cubicBezTo>
                    <a:pt x="47" y="4"/>
                    <a:pt x="45" y="3"/>
                    <a:pt x="43" y="2"/>
                  </a:cubicBezTo>
                  <a:cubicBezTo>
                    <a:pt x="41" y="2"/>
                    <a:pt x="39" y="1"/>
                    <a:pt x="37" y="0"/>
                  </a:cubicBezTo>
                  <a:cubicBezTo>
                    <a:pt x="35" y="0"/>
                    <a:pt x="33" y="0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21" y="1"/>
                    <a:pt x="19" y="2"/>
                    <a:pt x="17" y="2"/>
                  </a:cubicBezTo>
                  <a:cubicBezTo>
                    <a:pt x="15" y="3"/>
                    <a:pt x="13" y="4"/>
                    <a:pt x="12" y="5"/>
                  </a:cubicBezTo>
                  <a:cubicBezTo>
                    <a:pt x="11" y="5"/>
                    <a:pt x="10" y="6"/>
                    <a:pt x="9" y="6"/>
                  </a:cubicBezTo>
                  <a:cubicBezTo>
                    <a:pt x="9" y="7"/>
                    <a:pt x="8" y="7"/>
                    <a:pt x="7" y="8"/>
                  </a:cubicBezTo>
                  <a:cubicBezTo>
                    <a:pt x="6" y="9"/>
                    <a:pt x="5" y="10"/>
                    <a:pt x="4" y="11"/>
                  </a:cubicBezTo>
                  <a:cubicBezTo>
                    <a:pt x="3" y="12"/>
                    <a:pt x="2" y="12"/>
                    <a:pt x="2" y="13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5"/>
                    <a:pt x="2" y="14"/>
                  </a:cubicBezTo>
                  <a:cubicBezTo>
                    <a:pt x="3" y="14"/>
                    <a:pt x="4" y="13"/>
                    <a:pt x="5" y="13"/>
                  </a:cubicBezTo>
                  <a:cubicBezTo>
                    <a:pt x="6" y="12"/>
                    <a:pt x="8" y="11"/>
                    <a:pt x="9" y="11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5" y="8"/>
                    <a:pt x="17" y="8"/>
                    <a:pt x="19" y="7"/>
                  </a:cubicBezTo>
                  <a:cubicBezTo>
                    <a:pt x="21" y="7"/>
                    <a:pt x="22" y="7"/>
                    <a:pt x="24" y="7"/>
                  </a:cubicBezTo>
                  <a:cubicBezTo>
                    <a:pt x="26" y="6"/>
                    <a:pt x="28" y="6"/>
                    <a:pt x="30" y="6"/>
                  </a:cubicBezTo>
                  <a:cubicBezTo>
                    <a:pt x="32" y="6"/>
                    <a:pt x="34" y="6"/>
                    <a:pt x="36" y="7"/>
                  </a:cubicBezTo>
                  <a:cubicBezTo>
                    <a:pt x="38" y="7"/>
                    <a:pt x="40" y="7"/>
                    <a:pt x="42" y="7"/>
                  </a:cubicBezTo>
                  <a:cubicBezTo>
                    <a:pt x="43" y="8"/>
                    <a:pt x="45" y="8"/>
                    <a:pt x="47" y="9"/>
                  </a:cubicBezTo>
                  <a:cubicBezTo>
                    <a:pt x="48" y="10"/>
                    <a:pt x="50" y="10"/>
                    <a:pt x="51" y="11"/>
                  </a:cubicBezTo>
                  <a:cubicBezTo>
                    <a:pt x="53" y="11"/>
                    <a:pt x="54" y="12"/>
                    <a:pt x="55" y="13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1" y="16"/>
                    <a:pt x="60" y="15"/>
                    <a:pt x="59" y="13"/>
                  </a:cubicBezTo>
                  <a:cubicBezTo>
                    <a:pt x="58" y="12"/>
                    <a:pt x="58" y="11"/>
                    <a:pt x="5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2FAE184B-A472-F33D-A5D3-6A1D403A6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2063" y="3860801"/>
              <a:ext cx="590550" cy="569913"/>
            </a:xfrm>
            <a:custGeom>
              <a:avLst/>
              <a:gdLst>
                <a:gd name="T0" fmla="*/ 127 w 164"/>
                <a:gd name="T1" fmla="*/ 108 h 158"/>
                <a:gd name="T2" fmla="*/ 122 w 164"/>
                <a:gd name="T3" fmla="*/ 107 h 158"/>
                <a:gd name="T4" fmla="*/ 111 w 164"/>
                <a:gd name="T5" fmla="*/ 96 h 158"/>
                <a:gd name="T6" fmla="*/ 107 w 164"/>
                <a:gd name="T7" fmla="*/ 17 h 158"/>
                <a:gd name="T8" fmla="*/ 65 w 164"/>
                <a:gd name="T9" fmla="*/ 0 h 158"/>
                <a:gd name="T10" fmla="*/ 23 w 164"/>
                <a:gd name="T11" fmla="*/ 17 h 158"/>
                <a:gd name="T12" fmla="*/ 23 w 164"/>
                <a:gd name="T13" fmla="*/ 101 h 158"/>
                <a:gd name="T14" fmla="*/ 65 w 164"/>
                <a:gd name="T15" fmla="*/ 118 h 158"/>
                <a:gd name="T16" fmla="*/ 102 w 164"/>
                <a:gd name="T17" fmla="*/ 105 h 158"/>
                <a:gd name="T18" fmla="*/ 113 w 164"/>
                <a:gd name="T19" fmla="*/ 116 h 158"/>
                <a:gd name="T20" fmla="*/ 114 w 164"/>
                <a:gd name="T21" fmla="*/ 121 h 158"/>
                <a:gd name="T22" fmla="*/ 151 w 164"/>
                <a:gd name="T23" fmla="*/ 158 h 158"/>
                <a:gd name="T24" fmla="*/ 164 w 164"/>
                <a:gd name="T25" fmla="*/ 144 h 158"/>
                <a:gd name="T26" fmla="*/ 127 w 164"/>
                <a:gd name="T27" fmla="*/ 108 h 158"/>
                <a:gd name="T28" fmla="*/ 28 w 164"/>
                <a:gd name="T29" fmla="*/ 96 h 158"/>
                <a:gd name="T30" fmla="*/ 28 w 164"/>
                <a:gd name="T31" fmla="*/ 22 h 158"/>
                <a:gd name="T32" fmla="*/ 65 w 164"/>
                <a:gd name="T33" fmla="*/ 6 h 158"/>
                <a:gd name="T34" fmla="*/ 103 w 164"/>
                <a:gd name="T35" fmla="*/ 22 h 158"/>
                <a:gd name="T36" fmla="*/ 103 w 164"/>
                <a:gd name="T37" fmla="*/ 96 h 158"/>
                <a:gd name="T38" fmla="*/ 65 w 164"/>
                <a:gd name="T39" fmla="*/ 112 h 158"/>
                <a:gd name="T40" fmla="*/ 28 w 164"/>
                <a:gd name="T41" fmla="*/ 9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58">
                  <a:moveTo>
                    <a:pt x="127" y="108"/>
                  </a:moveTo>
                  <a:cubicBezTo>
                    <a:pt x="126" y="106"/>
                    <a:pt x="124" y="106"/>
                    <a:pt x="122" y="107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30" y="73"/>
                    <a:pt x="129" y="39"/>
                    <a:pt x="107" y="17"/>
                  </a:cubicBezTo>
                  <a:cubicBezTo>
                    <a:pt x="96" y="6"/>
                    <a:pt x="81" y="0"/>
                    <a:pt x="65" y="0"/>
                  </a:cubicBezTo>
                  <a:cubicBezTo>
                    <a:pt x="49" y="0"/>
                    <a:pt x="35" y="6"/>
                    <a:pt x="23" y="17"/>
                  </a:cubicBezTo>
                  <a:cubicBezTo>
                    <a:pt x="0" y="40"/>
                    <a:pt x="0" y="78"/>
                    <a:pt x="23" y="101"/>
                  </a:cubicBezTo>
                  <a:cubicBezTo>
                    <a:pt x="35" y="112"/>
                    <a:pt x="49" y="118"/>
                    <a:pt x="65" y="118"/>
                  </a:cubicBezTo>
                  <a:cubicBezTo>
                    <a:pt x="79" y="118"/>
                    <a:pt x="92" y="114"/>
                    <a:pt x="102" y="105"/>
                  </a:cubicBezTo>
                  <a:cubicBezTo>
                    <a:pt x="113" y="116"/>
                    <a:pt x="113" y="116"/>
                    <a:pt x="113" y="116"/>
                  </a:cubicBezTo>
                  <a:cubicBezTo>
                    <a:pt x="112" y="118"/>
                    <a:pt x="113" y="120"/>
                    <a:pt x="114" y="121"/>
                  </a:cubicBezTo>
                  <a:cubicBezTo>
                    <a:pt x="151" y="158"/>
                    <a:pt x="151" y="158"/>
                    <a:pt x="151" y="158"/>
                  </a:cubicBezTo>
                  <a:cubicBezTo>
                    <a:pt x="164" y="144"/>
                    <a:pt x="164" y="144"/>
                    <a:pt x="164" y="144"/>
                  </a:cubicBezTo>
                  <a:lnTo>
                    <a:pt x="127" y="108"/>
                  </a:lnTo>
                  <a:close/>
                  <a:moveTo>
                    <a:pt x="28" y="96"/>
                  </a:moveTo>
                  <a:cubicBezTo>
                    <a:pt x="7" y="76"/>
                    <a:pt x="7" y="42"/>
                    <a:pt x="28" y="22"/>
                  </a:cubicBezTo>
                  <a:cubicBezTo>
                    <a:pt x="38" y="12"/>
                    <a:pt x="51" y="6"/>
                    <a:pt x="65" y="6"/>
                  </a:cubicBezTo>
                  <a:cubicBezTo>
                    <a:pt x="79" y="6"/>
                    <a:pt x="93" y="12"/>
                    <a:pt x="103" y="22"/>
                  </a:cubicBezTo>
                  <a:cubicBezTo>
                    <a:pt x="123" y="42"/>
                    <a:pt x="123" y="76"/>
                    <a:pt x="103" y="96"/>
                  </a:cubicBezTo>
                  <a:cubicBezTo>
                    <a:pt x="93" y="106"/>
                    <a:pt x="79" y="112"/>
                    <a:pt x="65" y="112"/>
                  </a:cubicBezTo>
                  <a:cubicBezTo>
                    <a:pt x="51" y="112"/>
                    <a:pt x="38" y="106"/>
                    <a:pt x="2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800C8DA2-C70C-533C-E20B-029254180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6" y="4391026"/>
              <a:ext cx="69850" cy="65088"/>
            </a:xfrm>
            <a:custGeom>
              <a:avLst/>
              <a:gdLst>
                <a:gd name="T0" fmla="*/ 32 w 44"/>
                <a:gd name="T1" fmla="*/ 0 h 41"/>
                <a:gd name="T2" fmla="*/ 0 w 44"/>
                <a:gd name="T3" fmla="*/ 30 h 41"/>
                <a:gd name="T4" fmla="*/ 12 w 44"/>
                <a:gd name="T5" fmla="*/ 41 h 41"/>
                <a:gd name="T6" fmla="*/ 44 w 44"/>
                <a:gd name="T7" fmla="*/ 11 h 41"/>
                <a:gd name="T8" fmla="*/ 32 w 4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1">
                  <a:moveTo>
                    <a:pt x="32" y="0"/>
                  </a:moveTo>
                  <a:lnTo>
                    <a:pt x="0" y="30"/>
                  </a:lnTo>
                  <a:lnTo>
                    <a:pt x="12" y="41"/>
                  </a:lnTo>
                  <a:lnTo>
                    <a:pt x="44" y="11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AE77CAB3-116A-CC2F-C979-1BD1C07EE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419601"/>
              <a:ext cx="60325" cy="61913"/>
            </a:xfrm>
            <a:custGeom>
              <a:avLst/>
              <a:gdLst>
                <a:gd name="T0" fmla="*/ 15 w 17"/>
                <a:gd name="T1" fmla="*/ 2 h 17"/>
                <a:gd name="T2" fmla="*/ 13 w 17"/>
                <a:gd name="T3" fmla="*/ 0 h 17"/>
                <a:gd name="T4" fmla="*/ 0 w 17"/>
                <a:gd name="T5" fmla="*/ 13 h 17"/>
                <a:gd name="T6" fmla="*/ 2 w 17"/>
                <a:gd name="T7" fmla="*/ 15 h 17"/>
                <a:gd name="T8" fmla="*/ 10 w 17"/>
                <a:gd name="T9" fmla="*/ 15 h 17"/>
                <a:gd name="T10" fmla="*/ 15 w 17"/>
                <a:gd name="T11" fmla="*/ 9 h 17"/>
                <a:gd name="T12" fmla="*/ 15 w 17"/>
                <a:gd name="T1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15" y="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7"/>
                    <a:pt x="7" y="17"/>
                    <a:pt x="10" y="1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7"/>
                    <a:pt x="17" y="4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5CAFED6-DAF1-ECDE-B28E-1842B8E67CF4}"/>
              </a:ext>
            </a:extLst>
          </p:cNvPr>
          <p:cNvSpPr txBox="1"/>
          <p:nvPr/>
        </p:nvSpPr>
        <p:spPr>
          <a:xfrm>
            <a:off x="9016971" y="5248067"/>
            <a:ext cx="24687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Feature Selection to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inalize features based on models with highest accuracy on out of sample data</a:t>
            </a:r>
          </a:p>
        </p:txBody>
      </p:sp>
    </p:spTree>
    <p:extLst>
      <p:ext uri="{BB962C8B-B14F-4D97-AF65-F5344CB8AC3E}">
        <p14:creationId xmlns:p14="http://schemas.microsoft.com/office/powerpoint/2010/main" val="356022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470BE-17A3-45F8-23FA-9D0C782E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6078" y="443204"/>
            <a:ext cx="8620028" cy="5971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66A66-4773-A3A0-D35F-B9A5413B3532}"/>
              </a:ext>
            </a:extLst>
          </p:cNvPr>
          <p:cNvSpPr txBox="1"/>
          <p:nvPr/>
        </p:nvSpPr>
        <p:spPr>
          <a:xfrm>
            <a:off x="9442580" y="2274838"/>
            <a:ext cx="22976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           </a:t>
            </a:r>
            <a:r>
              <a:rPr lang="en-IN" b="1" dirty="0"/>
              <a:t>HCV</a:t>
            </a:r>
          </a:p>
          <a:p>
            <a:r>
              <a:rPr lang="en-IN" dirty="0"/>
              <a:t>Heat map for correlation between indicators before Feature importance analysis.</a:t>
            </a:r>
          </a:p>
        </p:txBody>
      </p:sp>
    </p:spTree>
    <p:extLst>
      <p:ext uri="{BB962C8B-B14F-4D97-AF65-F5344CB8AC3E}">
        <p14:creationId xmlns:p14="http://schemas.microsoft.com/office/powerpoint/2010/main" val="3642185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1EFEE05D-5F90-7002-B74B-528A3708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76" y="690464"/>
            <a:ext cx="4833341" cy="4469363"/>
          </a:xfrm>
          <a:prstGeom prst="rect">
            <a:avLst/>
          </a:prstGeom>
        </p:spPr>
      </p:pic>
      <p:pic>
        <p:nvPicPr>
          <p:cNvPr id="5" name="Picture 4" descr="A picture containing text, screenshot, software, number&#10;&#10;Description automatically generated">
            <a:extLst>
              <a:ext uri="{FF2B5EF4-FFF2-40B4-BE49-F238E27FC236}">
                <a16:creationId xmlns:a16="http://schemas.microsoft.com/office/drawing/2014/main" id="{E860AE2B-785F-846A-C5E0-1C64A7E6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105" y="690464"/>
            <a:ext cx="5409019" cy="4582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F9E37E-715D-27BB-79D5-61F93FF1A44F}"/>
              </a:ext>
            </a:extLst>
          </p:cNvPr>
          <p:cNvSpPr txBox="1"/>
          <p:nvPr/>
        </p:nvSpPr>
        <p:spPr>
          <a:xfrm>
            <a:off x="1318726" y="5718893"/>
            <a:ext cx="9554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Comparison of number of indicators before and after feature importance analysis for HCV</a:t>
            </a:r>
          </a:p>
        </p:txBody>
      </p:sp>
    </p:spTree>
    <p:extLst>
      <p:ext uri="{BB962C8B-B14F-4D97-AF65-F5344CB8AC3E}">
        <p14:creationId xmlns:p14="http://schemas.microsoft.com/office/powerpoint/2010/main" val="2159878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C132A-025E-5B70-EA6A-662E5C5A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129" y="452534"/>
            <a:ext cx="7314613" cy="5952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3A68C-68AE-BE8F-02BC-70EDD8DEA478}"/>
              </a:ext>
            </a:extLst>
          </p:cNvPr>
          <p:cNvSpPr txBox="1"/>
          <p:nvPr/>
        </p:nvSpPr>
        <p:spPr>
          <a:xfrm>
            <a:off x="8341567" y="1961089"/>
            <a:ext cx="27268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                  </a:t>
            </a:r>
            <a:r>
              <a:rPr lang="en-IN" b="1"/>
              <a:t>HCV</a:t>
            </a:r>
          </a:p>
          <a:p>
            <a:r>
              <a:rPr lang="en-IN"/>
              <a:t>Heat map for correlation between indicators after feature importance analysis with most correlated indicators filtered out.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511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line&#10;&#10;Description automatically generated">
            <a:extLst>
              <a:ext uri="{FF2B5EF4-FFF2-40B4-BE49-F238E27FC236}">
                <a16:creationId xmlns:a16="http://schemas.microsoft.com/office/drawing/2014/main" id="{85EB5172-2B0B-C1CC-D8FE-9386FB0CF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82" y="529601"/>
            <a:ext cx="10957035" cy="4490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3D8702-DEBD-7CBD-9AF1-7B2F06563D3F}"/>
              </a:ext>
            </a:extLst>
          </p:cNvPr>
          <p:cNvSpPr txBox="1"/>
          <p:nvPr/>
        </p:nvSpPr>
        <p:spPr>
          <a:xfrm>
            <a:off x="4159121" y="530639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HCV final forecast obtained from model</a:t>
            </a:r>
          </a:p>
        </p:txBody>
      </p:sp>
    </p:spTree>
    <p:extLst>
      <p:ext uri="{BB962C8B-B14F-4D97-AF65-F5344CB8AC3E}">
        <p14:creationId xmlns:p14="http://schemas.microsoft.com/office/powerpoint/2010/main" val="4064108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D8C5F4-DDCD-2EE7-9C54-74BC85262E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0295625"/>
              </p:ext>
            </p:extLst>
          </p:nvPr>
        </p:nvGraphicFramePr>
        <p:xfrm>
          <a:off x="895156" y="1051442"/>
          <a:ext cx="10534650" cy="5305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C4C24F1-933C-3111-07B8-FAE2A8488C77}"/>
              </a:ext>
            </a:extLst>
          </p:cNvPr>
          <p:cNvSpPr txBox="1"/>
          <p:nvPr/>
        </p:nvSpPr>
        <p:spPr>
          <a:xfrm>
            <a:off x="501521" y="5011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HCV Monthly Sales Forecast Jan-2023 to Dec-2024</a:t>
            </a:r>
          </a:p>
        </p:txBody>
      </p:sp>
    </p:spTree>
    <p:extLst>
      <p:ext uri="{BB962C8B-B14F-4D97-AF65-F5344CB8AC3E}">
        <p14:creationId xmlns:p14="http://schemas.microsoft.com/office/powerpoint/2010/main" val="3475373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B4B95EF-7D5C-3960-726E-62B4F4108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919123"/>
              </p:ext>
            </p:extLst>
          </p:nvPr>
        </p:nvGraphicFramePr>
        <p:xfrm>
          <a:off x="1724414" y="1045030"/>
          <a:ext cx="9089766" cy="5321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357B11F-C64E-162D-7D02-1652FCDB21C2}"/>
              </a:ext>
            </a:extLst>
          </p:cNvPr>
          <p:cNvSpPr txBox="1"/>
          <p:nvPr/>
        </p:nvSpPr>
        <p:spPr>
          <a:xfrm>
            <a:off x="398884" y="49160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HCV Quarterly Sales Forecast Jan-2023 to Oct-2024</a:t>
            </a:r>
          </a:p>
        </p:txBody>
      </p:sp>
    </p:spTree>
    <p:extLst>
      <p:ext uri="{BB962C8B-B14F-4D97-AF65-F5344CB8AC3E}">
        <p14:creationId xmlns:p14="http://schemas.microsoft.com/office/powerpoint/2010/main" val="302654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F8F54F-8E9F-30EB-D63C-CE88FD512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69974"/>
              </p:ext>
            </p:extLst>
          </p:nvPr>
        </p:nvGraphicFramePr>
        <p:xfrm>
          <a:off x="693575" y="1944817"/>
          <a:ext cx="5167838" cy="4121313"/>
        </p:xfrm>
        <a:graphic>
          <a:graphicData uri="http://schemas.openxmlformats.org/drawingml/2006/table">
            <a:tbl>
              <a:tblPr firstRow="1" bandRow="1"/>
              <a:tblGrid>
                <a:gridCol w="1477570">
                  <a:extLst>
                    <a:ext uri="{9D8B030D-6E8A-4147-A177-3AD203B41FA5}">
                      <a16:colId xmlns:a16="http://schemas.microsoft.com/office/drawing/2014/main" val="62521261"/>
                    </a:ext>
                  </a:extLst>
                </a:gridCol>
                <a:gridCol w="1316646">
                  <a:extLst>
                    <a:ext uri="{9D8B030D-6E8A-4147-A177-3AD203B41FA5}">
                      <a16:colId xmlns:a16="http://schemas.microsoft.com/office/drawing/2014/main" val="3037328778"/>
                    </a:ext>
                  </a:extLst>
                </a:gridCol>
                <a:gridCol w="954569">
                  <a:extLst>
                    <a:ext uri="{9D8B030D-6E8A-4147-A177-3AD203B41FA5}">
                      <a16:colId xmlns:a16="http://schemas.microsoft.com/office/drawing/2014/main" val="1420165253"/>
                    </a:ext>
                  </a:extLst>
                </a:gridCol>
                <a:gridCol w="1419053">
                  <a:extLst>
                    <a:ext uri="{9D8B030D-6E8A-4147-A177-3AD203B41FA5}">
                      <a16:colId xmlns:a16="http://schemas.microsoft.com/office/drawing/2014/main" val="198480044"/>
                    </a:ext>
                  </a:extLst>
                </a:gridCol>
              </a:tblGrid>
              <a:tr h="2819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Year-Quarter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Quarter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26755"/>
                  </a:ext>
                </a:extLst>
              </a:tr>
              <a:tr h="3152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36582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1,10,288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579190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36044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4164843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37662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20370122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23148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1868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24613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8447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31420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116419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30761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97,682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97396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31541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10726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35380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643759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42725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1,14,752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454077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35052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422624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36975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45686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5BAE04-088C-2547-6DFC-95EB7EB14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67531"/>
              </p:ext>
            </p:extLst>
          </p:nvPr>
        </p:nvGraphicFramePr>
        <p:xfrm>
          <a:off x="6441232" y="1944817"/>
          <a:ext cx="5167838" cy="4121313"/>
        </p:xfrm>
        <a:graphic>
          <a:graphicData uri="http://schemas.openxmlformats.org/drawingml/2006/table">
            <a:tbl>
              <a:tblPr firstRow="1" bandRow="1"/>
              <a:tblGrid>
                <a:gridCol w="1477570">
                  <a:extLst>
                    <a:ext uri="{9D8B030D-6E8A-4147-A177-3AD203B41FA5}">
                      <a16:colId xmlns:a16="http://schemas.microsoft.com/office/drawing/2014/main" val="524735251"/>
                    </a:ext>
                  </a:extLst>
                </a:gridCol>
                <a:gridCol w="1316646">
                  <a:extLst>
                    <a:ext uri="{9D8B030D-6E8A-4147-A177-3AD203B41FA5}">
                      <a16:colId xmlns:a16="http://schemas.microsoft.com/office/drawing/2014/main" val="2560271409"/>
                    </a:ext>
                  </a:extLst>
                </a:gridCol>
                <a:gridCol w="954569">
                  <a:extLst>
                    <a:ext uri="{9D8B030D-6E8A-4147-A177-3AD203B41FA5}">
                      <a16:colId xmlns:a16="http://schemas.microsoft.com/office/drawing/2014/main" val="2191122028"/>
                    </a:ext>
                  </a:extLst>
                </a:gridCol>
                <a:gridCol w="1419053">
                  <a:extLst>
                    <a:ext uri="{9D8B030D-6E8A-4147-A177-3AD203B41FA5}">
                      <a16:colId xmlns:a16="http://schemas.microsoft.com/office/drawing/2014/main" val="4648688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Year-Quarter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Quarter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943969"/>
                  </a:ext>
                </a:extLst>
              </a:tr>
              <a:tr h="3152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38285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1,19,747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11285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38248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95333464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43214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0470218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29361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377138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28464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385020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33847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601347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37359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1,15,548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06591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37494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55344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40695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63755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41537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1,22,611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03977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39789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888686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41285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8524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456FDE8-66C6-FD13-8F5F-8E858096D9E5}"/>
              </a:ext>
            </a:extLst>
          </p:cNvPr>
          <p:cNvSpPr txBox="1"/>
          <p:nvPr/>
        </p:nvSpPr>
        <p:spPr>
          <a:xfrm>
            <a:off x="693575" y="726529"/>
            <a:ext cx="7000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Final Forecasted Sales figures of HCV for Jan 2023- Dec 2024</a:t>
            </a:r>
          </a:p>
        </p:txBody>
      </p:sp>
    </p:spTree>
    <p:extLst>
      <p:ext uri="{BB962C8B-B14F-4D97-AF65-F5344CB8AC3E}">
        <p14:creationId xmlns:p14="http://schemas.microsoft.com/office/powerpoint/2010/main" val="968053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handwriting, line, rectangle&#10;&#10;Description automatically generated">
            <a:extLst>
              <a:ext uri="{FF2B5EF4-FFF2-40B4-BE49-F238E27FC236}">
                <a16:creationId xmlns:a16="http://schemas.microsoft.com/office/drawing/2014/main" id="{CCD26012-2D71-9207-0138-6A6E1F43A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2" y="500062"/>
            <a:ext cx="8871391" cy="585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6E5260-356D-1A71-F207-6DBDF7BC4DB8}"/>
              </a:ext>
            </a:extLst>
          </p:cNvPr>
          <p:cNvSpPr txBox="1"/>
          <p:nvPr/>
        </p:nvSpPr>
        <p:spPr>
          <a:xfrm>
            <a:off x="9769149" y="2182104"/>
            <a:ext cx="16258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2W</a:t>
            </a:r>
            <a:r>
              <a:rPr lang="en-IN" dirty="0"/>
              <a:t> Sales plot against time during the process of data cleaning and EDA for model train</a:t>
            </a:r>
          </a:p>
        </p:txBody>
      </p:sp>
    </p:spTree>
    <p:extLst>
      <p:ext uri="{BB962C8B-B14F-4D97-AF65-F5344CB8AC3E}">
        <p14:creationId xmlns:p14="http://schemas.microsoft.com/office/powerpoint/2010/main" val="1171290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0D9C0-A159-D303-5160-AE2E8602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539" y="641916"/>
            <a:ext cx="9619861" cy="5574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931D10-4E8B-EC40-2F3B-618D8F27D33C}"/>
              </a:ext>
            </a:extLst>
          </p:cNvPr>
          <p:cNvSpPr txBox="1"/>
          <p:nvPr/>
        </p:nvSpPr>
        <p:spPr>
          <a:xfrm>
            <a:off x="10220909" y="2080927"/>
            <a:ext cx="15325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2W</a:t>
            </a:r>
          </a:p>
          <a:p>
            <a:r>
              <a:rPr lang="en-IN" dirty="0"/>
              <a:t>Heat map for correlation between indicators before Feature importance analysis.</a:t>
            </a:r>
          </a:p>
        </p:txBody>
      </p:sp>
    </p:spTree>
    <p:extLst>
      <p:ext uri="{BB962C8B-B14F-4D97-AF65-F5344CB8AC3E}">
        <p14:creationId xmlns:p14="http://schemas.microsoft.com/office/powerpoint/2010/main" val="383300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EB2B469-EDAA-074C-B24E-28EAB88D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7" y="522514"/>
            <a:ext cx="5055396" cy="4870580"/>
          </a:xfrm>
          <a:prstGeom prst="rect">
            <a:avLst/>
          </a:prstGeom>
        </p:spPr>
      </p:pic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4632C52-B0E9-A9AC-27C4-1BCFA497E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19" y="522514"/>
            <a:ext cx="4876800" cy="4870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8B0BE-FE28-1AF9-C6F9-C8B4BE5880BA}"/>
              </a:ext>
            </a:extLst>
          </p:cNvPr>
          <p:cNvSpPr txBox="1"/>
          <p:nvPr/>
        </p:nvSpPr>
        <p:spPr>
          <a:xfrm>
            <a:off x="1522685" y="5606439"/>
            <a:ext cx="9562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Comparison of number of indicators before and after feature importance analysis for 2W</a:t>
            </a:r>
          </a:p>
        </p:txBody>
      </p:sp>
    </p:spTree>
    <p:extLst>
      <p:ext uri="{BB962C8B-B14F-4D97-AF65-F5344CB8AC3E}">
        <p14:creationId xmlns:p14="http://schemas.microsoft.com/office/powerpoint/2010/main" val="416993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line, text, parallel&#10;&#10;Description automatically generated">
            <a:extLst>
              <a:ext uri="{FF2B5EF4-FFF2-40B4-BE49-F238E27FC236}">
                <a16:creationId xmlns:a16="http://schemas.microsoft.com/office/drawing/2014/main" id="{C3A75575-B90E-FEC6-FD25-F330B9A1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44" y="428504"/>
            <a:ext cx="9078424" cy="6000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0AE75-A9F8-1608-6961-EC60DC7F73FA}"/>
              </a:ext>
            </a:extLst>
          </p:cNvPr>
          <p:cNvSpPr txBox="1"/>
          <p:nvPr/>
        </p:nvSpPr>
        <p:spPr>
          <a:xfrm>
            <a:off x="9648631" y="598908"/>
            <a:ext cx="20002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b="1" dirty="0"/>
              <a:t>PC</a:t>
            </a:r>
            <a:r>
              <a:rPr lang="en-IN" dirty="0"/>
              <a:t> Sales plot against time during the process of data cleaning and EDA for model train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1168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98CA0-A4F4-121A-B61B-B568180F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2016" y="429320"/>
            <a:ext cx="7371662" cy="5999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0EE2B7-EEC1-62E5-4CFC-3A71FCA9BB88}"/>
              </a:ext>
            </a:extLst>
          </p:cNvPr>
          <p:cNvSpPr txBox="1"/>
          <p:nvPr/>
        </p:nvSpPr>
        <p:spPr>
          <a:xfrm>
            <a:off x="8565502" y="2296991"/>
            <a:ext cx="26708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                 2W</a:t>
            </a:r>
          </a:p>
          <a:p>
            <a:r>
              <a:rPr lang="en-IN" dirty="0"/>
              <a:t>Heat map for correlation between indicators after feature importance analysis with most correlated indicators filtered out.</a:t>
            </a:r>
          </a:p>
        </p:txBody>
      </p:sp>
    </p:spTree>
    <p:extLst>
      <p:ext uri="{BB962C8B-B14F-4D97-AF65-F5344CB8AC3E}">
        <p14:creationId xmlns:p14="http://schemas.microsoft.com/office/powerpoint/2010/main" val="2443670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line, handwriting&#10;&#10;Description automatically generated">
            <a:extLst>
              <a:ext uri="{FF2B5EF4-FFF2-40B4-BE49-F238E27FC236}">
                <a16:creationId xmlns:a16="http://schemas.microsoft.com/office/drawing/2014/main" id="{51679680-FA93-8FF9-E1F2-A15E9D8F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11" y="593808"/>
            <a:ext cx="11018777" cy="4500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A44BE-5F34-53E2-D210-22DBB900046B}"/>
              </a:ext>
            </a:extLst>
          </p:cNvPr>
          <p:cNvSpPr txBox="1"/>
          <p:nvPr/>
        </p:nvSpPr>
        <p:spPr>
          <a:xfrm>
            <a:off x="3869872" y="534372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2W final forecast obtained from model</a:t>
            </a:r>
          </a:p>
        </p:txBody>
      </p:sp>
    </p:spTree>
    <p:extLst>
      <p:ext uri="{BB962C8B-B14F-4D97-AF65-F5344CB8AC3E}">
        <p14:creationId xmlns:p14="http://schemas.microsoft.com/office/powerpoint/2010/main" val="4088780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3E97C96-8E35-DAB2-AE1B-4C70511C85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7121469"/>
              </p:ext>
            </p:extLst>
          </p:nvPr>
        </p:nvGraphicFramePr>
        <p:xfrm>
          <a:off x="888157" y="929171"/>
          <a:ext cx="10415685" cy="5387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383523-8668-7A91-9781-8A74A7488741}"/>
              </a:ext>
            </a:extLst>
          </p:cNvPr>
          <p:cNvSpPr txBox="1"/>
          <p:nvPr/>
        </p:nvSpPr>
        <p:spPr>
          <a:xfrm>
            <a:off x="576166" y="4731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2W Monthly Sales Forecast Jan-2023 to Dec-2024</a:t>
            </a:r>
          </a:p>
        </p:txBody>
      </p:sp>
    </p:spTree>
    <p:extLst>
      <p:ext uri="{BB962C8B-B14F-4D97-AF65-F5344CB8AC3E}">
        <p14:creationId xmlns:p14="http://schemas.microsoft.com/office/powerpoint/2010/main" val="4251070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B4B95EF-7D5C-3960-726E-62B4F4108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800434"/>
              </p:ext>
            </p:extLst>
          </p:nvPr>
        </p:nvGraphicFramePr>
        <p:xfrm>
          <a:off x="1304390" y="961053"/>
          <a:ext cx="9583220" cy="5544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627F8F4-CBB4-F4F2-6ABC-4BDF03CF02AB}"/>
              </a:ext>
            </a:extLst>
          </p:cNvPr>
          <p:cNvSpPr txBox="1"/>
          <p:nvPr/>
        </p:nvSpPr>
        <p:spPr>
          <a:xfrm>
            <a:off x="426876" y="43581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2W Quarterly Sales Forecast Jan-2023 to Oct-2024</a:t>
            </a:r>
          </a:p>
        </p:txBody>
      </p:sp>
    </p:spTree>
    <p:extLst>
      <p:ext uri="{BB962C8B-B14F-4D97-AF65-F5344CB8AC3E}">
        <p14:creationId xmlns:p14="http://schemas.microsoft.com/office/powerpoint/2010/main" val="3722145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5BE596-DFB2-0D88-DE25-1C5417724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58599"/>
              </p:ext>
            </p:extLst>
          </p:nvPr>
        </p:nvGraphicFramePr>
        <p:xfrm>
          <a:off x="730898" y="1926156"/>
          <a:ext cx="5167838" cy="4121313"/>
        </p:xfrm>
        <a:graphic>
          <a:graphicData uri="http://schemas.openxmlformats.org/drawingml/2006/table">
            <a:tbl>
              <a:tblPr firstRow="1" bandRow="1"/>
              <a:tblGrid>
                <a:gridCol w="1477570">
                  <a:extLst>
                    <a:ext uri="{9D8B030D-6E8A-4147-A177-3AD203B41FA5}">
                      <a16:colId xmlns:a16="http://schemas.microsoft.com/office/drawing/2014/main" val="3286776762"/>
                    </a:ext>
                  </a:extLst>
                </a:gridCol>
                <a:gridCol w="1316646">
                  <a:extLst>
                    <a:ext uri="{9D8B030D-6E8A-4147-A177-3AD203B41FA5}">
                      <a16:colId xmlns:a16="http://schemas.microsoft.com/office/drawing/2014/main" val="3902331146"/>
                    </a:ext>
                  </a:extLst>
                </a:gridCol>
                <a:gridCol w="954569">
                  <a:extLst>
                    <a:ext uri="{9D8B030D-6E8A-4147-A177-3AD203B41FA5}">
                      <a16:colId xmlns:a16="http://schemas.microsoft.com/office/drawing/2014/main" val="3348688126"/>
                    </a:ext>
                  </a:extLst>
                </a:gridCol>
                <a:gridCol w="1419053">
                  <a:extLst>
                    <a:ext uri="{9D8B030D-6E8A-4147-A177-3AD203B41FA5}">
                      <a16:colId xmlns:a16="http://schemas.microsoft.com/office/drawing/2014/main" val="960454814"/>
                    </a:ext>
                  </a:extLst>
                </a:gridCol>
              </a:tblGrid>
              <a:tr h="2819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Year-Quarter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Quarter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19647"/>
                  </a:ext>
                </a:extLst>
              </a:tr>
              <a:tr h="3152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1993856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59,05,718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886341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1918601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00646222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1993261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10904370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1178304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42,27,980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339528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1344326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76723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1705350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61842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1757628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56,27,794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932891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1837524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04235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2032642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5726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2228424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61,47,463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31869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1921647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07115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1997392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39951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DBDBB5D-3543-3482-E3E8-EF86302CD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402531"/>
              </p:ext>
            </p:extLst>
          </p:nvPr>
        </p:nvGraphicFramePr>
        <p:xfrm>
          <a:off x="6385248" y="1926155"/>
          <a:ext cx="5167838" cy="4121313"/>
        </p:xfrm>
        <a:graphic>
          <a:graphicData uri="http://schemas.openxmlformats.org/drawingml/2006/table">
            <a:tbl>
              <a:tblPr firstRow="1" bandRow="1"/>
              <a:tblGrid>
                <a:gridCol w="1477570">
                  <a:extLst>
                    <a:ext uri="{9D8B030D-6E8A-4147-A177-3AD203B41FA5}">
                      <a16:colId xmlns:a16="http://schemas.microsoft.com/office/drawing/2014/main" val="3909680301"/>
                    </a:ext>
                  </a:extLst>
                </a:gridCol>
                <a:gridCol w="1316646">
                  <a:extLst>
                    <a:ext uri="{9D8B030D-6E8A-4147-A177-3AD203B41FA5}">
                      <a16:colId xmlns:a16="http://schemas.microsoft.com/office/drawing/2014/main" val="1402954139"/>
                    </a:ext>
                  </a:extLst>
                </a:gridCol>
                <a:gridCol w="954569">
                  <a:extLst>
                    <a:ext uri="{9D8B030D-6E8A-4147-A177-3AD203B41FA5}">
                      <a16:colId xmlns:a16="http://schemas.microsoft.com/office/drawing/2014/main" val="234388760"/>
                    </a:ext>
                  </a:extLst>
                </a:gridCol>
                <a:gridCol w="1419053">
                  <a:extLst>
                    <a:ext uri="{9D8B030D-6E8A-4147-A177-3AD203B41FA5}">
                      <a16:colId xmlns:a16="http://schemas.microsoft.com/office/drawing/2014/main" val="16350398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Year-Quarter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Quarter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657404"/>
                  </a:ext>
                </a:extLst>
              </a:tr>
              <a:tr h="3152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2066713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63,67,954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22537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2055685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135848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2245556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3331715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1507108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48,16,111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043645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1523801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931029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1785202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50796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1987355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61,70,891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400432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2007307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415329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2176229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56846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2210718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64,86,189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899051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2115296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718366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2160175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537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5D741DE-6917-1505-B6FF-8AB0FCD428D1}"/>
              </a:ext>
            </a:extLst>
          </p:cNvPr>
          <p:cNvSpPr txBox="1"/>
          <p:nvPr/>
        </p:nvSpPr>
        <p:spPr>
          <a:xfrm>
            <a:off x="730898" y="810531"/>
            <a:ext cx="7149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Final Forecasted Sales figures of 2W for Jan 2023- Dec 2024</a:t>
            </a:r>
          </a:p>
        </p:txBody>
      </p:sp>
    </p:spTree>
    <p:extLst>
      <p:ext uri="{BB962C8B-B14F-4D97-AF65-F5344CB8AC3E}">
        <p14:creationId xmlns:p14="http://schemas.microsoft.com/office/powerpoint/2010/main" val="3176813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line, text, rectangle&#10;&#10;Description automatically generated">
            <a:extLst>
              <a:ext uri="{FF2B5EF4-FFF2-40B4-BE49-F238E27FC236}">
                <a16:creationId xmlns:a16="http://schemas.microsoft.com/office/drawing/2014/main" id="{FB80C7E3-A312-4385-B0EB-AF1353FF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5" y="446011"/>
            <a:ext cx="9025453" cy="5965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0D8B4-6F4D-F0A4-D0C4-560071216EA1}"/>
              </a:ext>
            </a:extLst>
          </p:cNvPr>
          <p:cNvSpPr txBox="1"/>
          <p:nvPr/>
        </p:nvSpPr>
        <p:spPr>
          <a:xfrm>
            <a:off x="9679734" y="2247418"/>
            <a:ext cx="19710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Tractor</a:t>
            </a:r>
            <a:r>
              <a:rPr lang="en-IN" dirty="0"/>
              <a:t> Sales plot against time during the process of data cleaning and EDA for model train</a:t>
            </a:r>
          </a:p>
        </p:txBody>
      </p:sp>
    </p:spTree>
    <p:extLst>
      <p:ext uri="{BB962C8B-B14F-4D97-AF65-F5344CB8AC3E}">
        <p14:creationId xmlns:p14="http://schemas.microsoft.com/office/powerpoint/2010/main" val="566297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74E76-22C9-6E0F-C713-1EF23A8E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9876" y="419878"/>
            <a:ext cx="8395507" cy="601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8588F-18A3-8FDB-78D3-51D4DBCCFAD0}"/>
              </a:ext>
            </a:extLst>
          </p:cNvPr>
          <p:cNvSpPr txBox="1"/>
          <p:nvPr/>
        </p:nvSpPr>
        <p:spPr>
          <a:xfrm>
            <a:off x="9890448" y="2136338"/>
            <a:ext cx="16165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Tractor</a:t>
            </a:r>
          </a:p>
          <a:p>
            <a:r>
              <a:rPr lang="en-IN" dirty="0"/>
              <a:t>Heat map for correlation between indicators before Feature importance analysis.</a:t>
            </a:r>
          </a:p>
        </p:txBody>
      </p:sp>
    </p:spTree>
    <p:extLst>
      <p:ext uri="{BB962C8B-B14F-4D97-AF65-F5344CB8AC3E}">
        <p14:creationId xmlns:p14="http://schemas.microsoft.com/office/powerpoint/2010/main" val="4230805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EDE6CB10-2110-5E7F-6DED-5C23E3EF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71" y="513184"/>
            <a:ext cx="5625742" cy="5019869"/>
          </a:xfrm>
          <a:prstGeom prst="rect">
            <a:avLst/>
          </a:prstGeom>
        </p:spPr>
      </p:pic>
      <p:pic>
        <p:nvPicPr>
          <p:cNvPr id="5" name="Picture 4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0C3FC221-48C2-D231-FBEA-CE555D31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03" y="513184"/>
            <a:ext cx="5271426" cy="5019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977C92-9DFE-2512-DCE2-9D7E2EDF6938}"/>
              </a:ext>
            </a:extLst>
          </p:cNvPr>
          <p:cNvSpPr txBox="1"/>
          <p:nvPr/>
        </p:nvSpPr>
        <p:spPr>
          <a:xfrm>
            <a:off x="1190600" y="5774390"/>
            <a:ext cx="997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Comparison of number of indicators before and after feature importance analysis for Tractor</a:t>
            </a:r>
          </a:p>
        </p:txBody>
      </p:sp>
    </p:spTree>
    <p:extLst>
      <p:ext uri="{BB962C8B-B14F-4D97-AF65-F5344CB8AC3E}">
        <p14:creationId xmlns:p14="http://schemas.microsoft.com/office/powerpoint/2010/main" val="2481212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attern, square, rectangle, colorfulness&#10;&#10;Description automatically generated">
            <a:extLst>
              <a:ext uri="{FF2B5EF4-FFF2-40B4-BE49-F238E27FC236}">
                <a16:creationId xmlns:a16="http://schemas.microsoft.com/office/drawing/2014/main" id="{F6B96A2C-99E1-BEE9-011D-0BAFF799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8" y="471196"/>
            <a:ext cx="6531246" cy="5915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CDB21-AB4D-1901-B3EE-B812F09E7181}"/>
              </a:ext>
            </a:extLst>
          </p:cNvPr>
          <p:cNvSpPr txBox="1"/>
          <p:nvPr/>
        </p:nvSpPr>
        <p:spPr>
          <a:xfrm>
            <a:off x="8154954" y="2413337"/>
            <a:ext cx="25775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Tractor</a:t>
            </a:r>
          </a:p>
          <a:p>
            <a:r>
              <a:rPr lang="en-IN" dirty="0"/>
              <a:t>Heat map for correlation between indicators after feature importance analysis with most correlated indicators filtered out.</a:t>
            </a:r>
          </a:p>
        </p:txBody>
      </p:sp>
    </p:spTree>
    <p:extLst>
      <p:ext uri="{BB962C8B-B14F-4D97-AF65-F5344CB8AC3E}">
        <p14:creationId xmlns:p14="http://schemas.microsoft.com/office/powerpoint/2010/main" val="3385735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ne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5E8DF44-0E38-15C1-9143-A27359BB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9" y="664032"/>
            <a:ext cx="11238082" cy="4598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3F3D8-BFF4-83E5-1DAE-A0C8E196C6EC}"/>
              </a:ext>
            </a:extLst>
          </p:cNvPr>
          <p:cNvSpPr txBox="1"/>
          <p:nvPr/>
        </p:nvSpPr>
        <p:spPr>
          <a:xfrm>
            <a:off x="4019162" y="552100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Tractor final forecast obtained from model</a:t>
            </a:r>
          </a:p>
        </p:txBody>
      </p:sp>
    </p:spTree>
    <p:extLst>
      <p:ext uri="{BB962C8B-B14F-4D97-AF65-F5344CB8AC3E}">
        <p14:creationId xmlns:p14="http://schemas.microsoft.com/office/powerpoint/2010/main" val="295900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attern, square, screenshot, colorfulness&#10;&#10;Description automatically generated">
            <a:extLst>
              <a:ext uri="{FF2B5EF4-FFF2-40B4-BE49-F238E27FC236}">
                <a16:creationId xmlns:a16="http://schemas.microsoft.com/office/drawing/2014/main" id="{002B4FE0-EDD5-6C68-8287-249DCE78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98" y="734615"/>
            <a:ext cx="9309473" cy="5388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699E25-C178-DF57-AD0A-F4D93A902110}"/>
              </a:ext>
            </a:extLst>
          </p:cNvPr>
          <p:cNvSpPr txBox="1"/>
          <p:nvPr/>
        </p:nvSpPr>
        <p:spPr>
          <a:xfrm>
            <a:off x="9944100" y="904875"/>
            <a:ext cx="1714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</a:t>
            </a:r>
            <a:r>
              <a:rPr lang="en-IN" b="1" dirty="0"/>
              <a:t>PC</a:t>
            </a:r>
          </a:p>
          <a:p>
            <a:r>
              <a:rPr lang="en-IN" dirty="0"/>
              <a:t>Heat map for correlation between indicators before Feature importance analysis.</a:t>
            </a:r>
          </a:p>
        </p:txBody>
      </p:sp>
    </p:spTree>
    <p:extLst>
      <p:ext uri="{BB962C8B-B14F-4D97-AF65-F5344CB8AC3E}">
        <p14:creationId xmlns:p14="http://schemas.microsoft.com/office/powerpoint/2010/main" val="1369062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D0E1FE7-0A07-4895-C0A9-D35C1B0C8F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261414"/>
              </p:ext>
            </p:extLst>
          </p:nvPr>
        </p:nvGraphicFramePr>
        <p:xfrm>
          <a:off x="1219200" y="941515"/>
          <a:ext cx="9753600" cy="538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FA1C87-D6F2-7068-A1B4-794B4B5199F0}"/>
              </a:ext>
            </a:extLst>
          </p:cNvPr>
          <p:cNvSpPr txBox="1"/>
          <p:nvPr/>
        </p:nvSpPr>
        <p:spPr>
          <a:xfrm>
            <a:off x="529513" y="43581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Tractor Monthly Sales Forecast Jan-2023 to Dec-2024</a:t>
            </a:r>
          </a:p>
        </p:txBody>
      </p:sp>
    </p:spTree>
    <p:extLst>
      <p:ext uri="{BB962C8B-B14F-4D97-AF65-F5344CB8AC3E}">
        <p14:creationId xmlns:p14="http://schemas.microsoft.com/office/powerpoint/2010/main" val="1300221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B4B95EF-7D5C-3960-726E-62B4F4108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067895"/>
              </p:ext>
            </p:extLst>
          </p:nvPr>
        </p:nvGraphicFramePr>
        <p:xfrm>
          <a:off x="1447800" y="1209286"/>
          <a:ext cx="9296400" cy="526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A7B474-CA0C-9CEF-0C56-F979ABA64F39}"/>
              </a:ext>
            </a:extLst>
          </p:cNvPr>
          <p:cNvSpPr txBox="1"/>
          <p:nvPr/>
        </p:nvSpPr>
        <p:spPr>
          <a:xfrm>
            <a:off x="398884" y="463812"/>
            <a:ext cx="6431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Tractor Quarterly Sales Forecast Jan-2023 to Oct-2024</a:t>
            </a:r>
          </a:p>
        </p:txBody>
      </p:sp>
    </p:spTree>
    <p:extLst>
      <p:ext uri="{BB962C8B-B14F-4D97-AF65-F5344CB8AC3E}">
        <p14:creationId xmlns:p14="http://schemas.microsoft.com/office/powerpoint/2010/main" val="1249416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68A63E-82B3-45AB-038D-3785EE5CA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37604"/>
              </p:ext>
            </p:extLst>
          </p:nvPr>
        </p:nvGraphicFramePr>
        <p:xfrm>
          <a:off x="861527" y="1972809"/>
          <a:ext cx="5167838" cy="4121313"/>
        </p:xfrm>
        <a:graphic>
          <a:graphicData uri="http://schemas.openxmlformats.org/drawingml/2006/table">
            <a:tbl>
              <a:tblPr firstRow="1" bandRow="1"/>
              <a:tblGrid>
                <a:gridCol w="1477570">
                  <a:extLst>
                    <a:ext uri="{9D8B030D-6E8A-4147-A177-3AD203B41FA5}">
                      <a16:colId xmlns:a16="http://schemas.microsoft.com/office/drawing/2014/main" val="2608091862"/>
                    </a:ext>
                  </a:extLst>
                </a:gridCol>
                <a:gridCol w="1316646">
                  <a:extLst>
                    <a:ext uri="{9D8B030D-6E8A-4147-A177-3AD203B41FA5}">
                      <a16:colId xmlns:a16="http://schemas.microsoft.com/office/drawing/2014/main" val="145850110"/>
                    </a:ext>
                  </a:extLst>
                </a:gridCol>
                <a:gridCol w="954569">
                  <a:extLst>
                    <a:ext uri="{9D8B030D-6E8A-4147-A177-3AD203B41FA5}">
                      <a16:colId xmlns:a16="http://schemas.microsoft.com/office/drawing/2014/main" val="2435346436"/>
                    </a:ext>
                  </a:extLst>
                </a:gridCol>
                <a:gridCol w="1419053">
                  <a:extLst>
                    <a:ext uri="{9D8B030D-6E8A-4147-A177-3AD203B41FA5}">
                      <a16:colId xmlns:a16="http://schemas.microsoft.com/office/drawing/2014/main" val="1906209945"/>
                    </a:ext>
                  </a:extLst>
                </a:gridCol>
              </a:tblGrid>
              <a:tr h="2819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Year-Quarter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Quarter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72455"/>
                  </a:ext>
                </a:extLst>
              </a:tr>
              <a:tr h="3152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84145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2,55,851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670097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82096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74328102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89610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65564002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85202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2,73,979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200393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85235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70854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103542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525756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92712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3,02,597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945710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93847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226232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116038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092407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2023-Q4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135322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2,98,740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387454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85901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430667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77517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2335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FB6062-DDEB-DB35-09A0-136877347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463592"/>
              </p:ext>
            </p:extLst>
          </p:nvPr>
        </p:nvGraphicFramePr>
        <p:xfrm>
          <a:off x="6515877" y="1972810"/>
          <a:ext cx="5167838" cy="4121313"/>
        </p:xfrm>
        <a:graphic>
          <a:graphicData uri="http://schemas.openxmlformats.org/drawingml/2006/table">
            <a:tbl>
              <a:tblPr firstRow="1" bandRow="1"/>
              <a:tblGrid>
                <a:gridCol w="1477570">
                  <a:extLst>
                    <a:ext uri="{9D8B030D-6E8A-4147-A177-3AD203B41FA5}">
                      <a16:colId xmlns:a16="http://schemas.microsoft.com/office/drawing/2014/main" val="3128143168"/>
                    </a:ext>
                  </a:extLst>
                </a:gridCol>
                <a:gridCol w="1316646">
                  <a:extLst>
                    <a:ext uri="{9D8B030D-6E8A-4147-A177-3AD203B41FA5}">
                      <a16:colId xmlns:a16="http://schemas.microsoft.com/office/drawing/2014/main" val="2871593367"/>
                    </a:ext>
                  </a:extLst>
                </a:gridCol>
                <a:gridCol w="954569">
                  <a:extLst>
                    <a:ext uri="{9D8B030D-6E8A-4147-A177-3AD203B41FA5}">
                      <a16:colId xmlns:a16="http://schemas.microsoft.com/office/drawing/2014/main" val="3179374480"/>
                    </a:ext>
                  </a:extLst>
                </a:gridCol>
                <a:gridCol w="1419053">
                  <a:extLst>
                    <a:ext uri="{9D8B030D-6E8A-4147-A177-3AD203B41FA5}">
                      <a16:colId xmlns:a16="http://schemas.microsoft.com/office/drawing/2014/main" val="10067309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Year-Quarter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Year-Month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Quarter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180662"/>
                  </a:ext>
                </a:extLst>
              </a:tr>
              <a:tr h="3152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88914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2,68,933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168875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86415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00532158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93604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76962668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80815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2,61,863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817255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81149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9041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99899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161379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97251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3,16,540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114903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98363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49461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120926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942246"/>
                  </a:ext>
                </a:extLst>
              </a:tr>
              <a:tr h="30357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2024-Q4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124687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2,97,351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61056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90592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04421"/>
                  </a:ext>
                </a:extLst>
              </a:tr>
              <a:tr h="3035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dobe Fan Heiti Std B" panose="020B0700000000000000" pitchFamily="34" charset="-128"/>
                          <a:cs typeface="Arial" panose="020B0604020202020204" pitchFamily="34" charset="0"/>
                        </a:rPr>
                        <a:t>82072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184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085FF5D-A2EE-92DA-D485-0E55E073D7FC}"/>
              </a:ext>
            </a:extLst>
          </p:cNvPr>
          <p:cNvSpPr txBox="1"/>
          <p:nvPr/>
        </p:nvSpPr>
        <p:spPr>
          <a:xfrm>
            <a:off x="765110" y="838497"/>
            <a:ext cx="751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Final Forecasted Sales figures of Tractor for Jan 2023- Dec 2024</a:t>
            </a:r>
          </a:p>
        </p:txBody>
      </p:sp>
    </p:spTree>
    <p:extLst>
      <p:ext uri="{BB962C8B-B14F-4D97-AF65-F5344CB8AC3E}">
        <p14:creationId xmlns:p14="http://schemas.microsoft.com/office/powerpoint/2010/main" val="3758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note pinned to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6A62219-C699-9A81-D2EB-322BFC8A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212" y="643467"/>
            <a:ext cx="583357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5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0A1956A3-9B29-3DED-1253-30C8E611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58" y="475610"/>
            <a:ext cx="5400967" cy="5162550"/>
          </a:xfrm>
          <a:prstGeom prst="rect">
            <a:avLst/>
          </a:prstGeom>
        </p:spPr>
      </p:pic>
      <p:pic>
        <p:nvPicPr>
          <p:cNvPr id="5" name="Picture 4" descr="A picture containing text, screenshot, number, software&#10;&#10;Description automatically generated">
            <a:extLst>
              <a:ext uri="{FF2B5EF4-FFF2-40B4-BE49-F238E27FC236}">
                <a16:creationId xmlns:a16="http://schemas.microsoft.com/office/drawing/2014/main" id="{D56F319E-ED11-F799-0E73-84C1DADF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7" y="475610"/>
            <a:ext cx="5400967" cy="5142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1464A-0D82-281F-EF6D-B5AADF2230BA}"/>
              </a:ext>
            </a:extLst>
          </p:cNvPr>
          <p:cNvSpPr txBox="1"/>
          <p:nvPr/>
        </p:nvSpPr>
        <p:spPr>
          <a:xfrm>
            <a:off x="1738409" y="5829438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Comparison of number of indicators before and after feature importance analysis for PC</a:t>
            </a:r>
          </a:p>
        </p:txBody>
      </p:sp>
    </p:spTree>
    <p:extLst>
      <p:ext uri="{BB962C8B-B14F-4D97-AF65-F5344CB8AC3E}">
        <p14:creationId xmlns:p14="http://schemas.microsoft.com/office/powerpoint/2010/main" val="2266724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quare, rectangle, post-it note, screenshot&#10;&#10;Description automatically generated">
            <a:extLst>
              <a:ext uri="{FF2B5EF4-FFF2-40B4-BE49-F238E27FC236}">
                <a16:creationId xmlns:a16="http://schemas.microsoft.com/office/drawing/2014/main" id="{19589FA4-7A3F-63A0-C8FB-582D54B8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83" y="504825"/>
            <a:ext cx="7189943" cy="5848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EA3C9-1F13-D712-73FE-2DC3030B50DC}"/>
              </a:ext>
            </a:extLst>
          </p:cNvPr>
          <p:cNvSpPr txBox="1"/>
          <p:nvPr/>
        </p:nvSpPr>
        <p:spPr>
          <a:xfrm>
            <a:off x="8534399" y="1143000"/>
            <a:ext cx="27717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</a:t>
            </a:r>
            <a:r>
              <a:rPr lang="en-IN" b="1" dirty="0"/>
              <a:t>PC</a:t>
            </a:r>
          </a:p>
          <a:p>
            <a:r>
              <a:rPr lang="en-IN" dirty="0"/>
              <a:t>Heat map for correlation between indicators after feature importance analysis with most correlated indicators filtered out.</a:t>
            </a:r>
          </a:p>
        </p:txBody>
      </p:sp>
    </p:spTree>
    <p:extLst>
      <p:ext uri="{BB962C8B-B14F-4D97-AF65-F5344CB8AC3E}">
        <p14:creationId xmlns:p14="http://schemas.microsoft.com/office/powerpoint/2010/main" val="51175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AF33C96D-4259-BEA6-1E6A-68922476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7" y="524073"/>
            <a:ext cx="11124065" cy="4551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4EF4D5-5E3B-FC84-AAB3-BFA045C98291}"/>
              </a:ext>
            </a:extLst>
          </p:cNvPr>
          <p:cNvSpPr txBox="1"/>
          <p:nvPr/>
        </p:nvSpPr>
        <p:spPr>
          <a:xfrm>
            <a:off x="4103137" y="534372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PC final forecast obtained from model</a:t>
            </a:r>
          </a:p>
        </p:txBody>
      </p:sp>
    </p:spTree>
    <p:extLst>
      <p:ext uri="{BB962C8B-B14F-4D97-AF65-F5344CB8AC3E}">
        <p14:creationId xmlns:p14="http://schemas.microsoft.com/office/powerpoint/2010/main" val="361213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B5A77B8-4D64-02B3-0501-46B258C2D2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310738"/>
              </p:ext>
            </p:extLst>
          </p:nvPr>
        </p:nvGraphicFramePr>
        <p:xfrm>
          <a:off x="989045" y="1110342"/>
          <a:ext cx="10403244" cy="5389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108DC1-6EA7-D401-FB01-33B22322EA5A}"/>
              </a:ext>
            </a:extLst>
          </p:cNvPr>
          <p:cNvSpPr txBox="1"/>
          <p:nvPr/>
        </p:nvSpPr>
        <p:spPr>
          <a:xfrm>
            <a:off x="611153" y="573057"/>
            <a:ext cx="611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PC Monthly Sales Forecast Jan-2023 to Dec-2024</a:t>
            </a:r>
          </a:p>
        </p:txBody>
      </p:sp>
    </p:spTree>
    <p:extLst>
      <p:ext uri="{BB962C8B-B14F-4D97-AF65-F5344CB8AC3E}">
        <p14:creationId xmlns:p14="http://schemas.microsoft.com/office/powerpoint/2010/main" val="1630595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851473-EE34-A7BA-FF01-D2636D0A16F3}"/>
              </a:ext>
            </a:extLst>
          </p:cNvPr>
          <p:cNvSpPr txBox="1"/>
          <p:nvPr/>
        </p:nvSpPr>
        <p:spPr>
          <a:xfrm>
            <a:off x="600075" y="466725"/>
            <a:ext cx="720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PC Quarterly Sales Forecast Jan-2023 to Oct-2024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FD1469A-446F-92AA-3529-A7A63D840A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5783662"/>
              </p:ext>
            </p:extLst>
          </p:nvPr>
        </p:nvGraphicFramePr>
        <p:xfrm>
          <a:off x="1471612" y="1028700"/>
          <a:ext cx="9248775" cy="526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7422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{A39C2D07-80B9-4B79-AD27-CDB4F94D223A}tf11531919_win32</Template>
  <TotalTime>207</TotalTime>
  <Words>1039</Words>
  <Application>Microsoft Office PowerPoint</Application>
  <PresentationFormat>Widescreen</PresentationFormat>
  <Paragraphs>439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Avenir Next LT Pro</vt:lpstr>
      <vt:lpstr>Avenir Next LT Pro Light</vt:lpstr>
      <vt:lpstr>Calibri</vt:lpstr>
      <vt:lpstr>Garamond</vt:lpstr>
      <vt:lpstr>Times New Roman</vt:lpstr>
      <vt:lpstr>SavonVTI</vt:lpstr>
      <vt:lpstr>Industry LEVEL FORECAST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InDUSTRY LEVEL FORECAST</dc:title>
  <dc:creator>nikhil ramesh</dc:creator>
  <cp:lastModifiedBy>Ananta Kumaar</cp:lastModifiedBy>
  <cp:revision>10</cp:revision>
  <dcterms:created xsi:type="dcterms:W3CDTF">2023-05-20T03:09:20Z</dcterms:created>
  <dcterms:modified xsi:type="dcterms:W3CDTF">2023-09-07T18:35:08Z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